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1" r:id="rId1"/>
    <p:sldMasterId id="2147483855" r:id="rId2"/>
  </p:sldMasterIdLst>
  <p:notesMasterIdLst>
    <p:notesMasterId r:id="rId85"/>
  </p:notesMasterIdLst>
  <p:sldIdLst>
    <p:sldId id="257" r:id="rId3"/>
    <p:sldId id="302" r:id="rId4"/>
    <p:sldId id="304" r:id="rId5"/>
    <p:sldId id="307" r:id="rId6"/>
    <p:sldId id="303" r:id="rId7"/>
    <p:sldId id="305" r:id="rId8"/>
    <p:sldId id="306" r:id="rId9"/>
    <p:sldId id="315" r:id="rId10"/>
    <p:sldId id="310" r:id="rId11"/>
    <p:sldId id="381" r:id="rId12"/>
    <p:sldId id="335" r:id="rId13"/>
    <p:sldId id="336" r:id="rId14"/>
    <p:sldId id="323" r:id="rId15"/>
    <p:sldId id="325" r:id="rId16"/>
    <p:sldId id="326" r:id="rId17"/>
    <p:sldId id="376" r:id="rId18"/>
    <p:sldId id="382" r:id="rId19"/>
    <p:sldId id="392" r:id="rId20"/>
    <p:sldId id="340" r:id="rId21"/>
    <p:sldId id="391" r:id="rId22"/>
    <p:sldId id="394" r:id="rId23"/>
    <p:sldId id="390" r:id="rId24"/>
    <p:sldId id="342" r:id="rId25"/>
    <p:sldId id="343" r:id="rId26"/>
    <p:sldId id="337" r:id="rId27"/>
    <p:sldId id="327" r:id="rId28"/>
    <p:sldId id="328" r:id="rId29"/>
    <p:sldId id="329" r:id="rId30"/>
    <p:sldId id="330" r:id="rId31"/>
    <p:sldId id="332" r:id="rId32"/>
    <p:sldId id="333" r:id="rId33"/>
    <p:sldId id="383" r:id="rId34"/>
    <p:sldId id="334" r:id="rId35"/>
    <p:sldId id="308" r:id="rId36"/>
    <p:sldId id="384" r:id="rId37"/>
    <p:sldId id="309" r:id="rId38"/>
    <p:sldId id="344" r:id="rId39"/>
    <p:sldId id="311" r:id="rId40"/>
    <p:sldId id="312" r:id="rId41"/>
    <p:sldId id="313" r:id="rId42"/>
    <p:sldId id="379" r:id="rId43"/>
    <p:sldId id="380" r:id="rId44"/>
    <p:sldId id="322" r:id="rId45"/>
    <p:sldId id="377" r:id="rId46"/>
    <p:sldId id="316" r:id="rId47"/>
    <p:sldId id="320" r:id="rId48"/>
    <p:sldId id="321" r:id="rId49"/>
    <p:sldId id="388" r:id="rId50"/>
    <p:sldId id="373" r:id="rId51"/>
    <p:sldId id="374" r:id="rId52"/>
    <p:sldId id="375" r:id="rId53"/>
    <p:sldId id="378" r:id="rId54"/>
    <p:sldId id="386" r:id="rId55"/>
    <p:sldId id="387" r:id="rId56"/>
    <p:sldId id="389" r:id="rId57"/>
    <p:sldId id="385" r:id="rId58"/>
    <p:sldId id="345" r:id="rId59"/>
    <p:sldId id="346" r:id="rId60"/>
    <p:sldId id="347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  <p:sldId id="368" r:id="rId82"/>
    <p:sldId id="369" r:id="rId83"/>
    <p:sldId id="370" r:id="rId84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Title" id="{574B476B-5BB1-4E06-822E-4A5259E4E40C}">
          <p14:sldIdLst>
            <p14:sldId id="257"/>
          </p14:sldIdLst>
        </p14:section>
        <p14:section name="Outline" id="{BC7A8448-E76D-46FC-8274-6465E3827618}">
          <p14:sldIdLst>
            <p14:sldId id="302"/>
          </p14:sldIdLst>
        </p14:section>
        <p14:section name="Design of Experiment" id="{C89A3DD1-ED7F-42DB-A71A-361C2C9BEB69}">
          <p14:sldIdLst>
            <p14:sldId id="304"/>
            <p14:sldId id="307"/>
            <p14:sldId id="303"/>
            <p14:sldId id="305"/>
            <p14:sldId id="306"/>
            <p14:sldId id="315"/>
            <p14:sldId id="310"/>
          </p14:sldIdLst>
        </p14:section>
        <p14:section name="TCMs, DOE and ANOVA" id="{04B63346-048C-443E-A166-D07686F33406}">
          <p14:sldIdLst>
            <p14:sldId id="381"/>
            <p14:sldId id="335"/>
            <p14:sldId id="336"/>
            <p14:sldId id="323"/>
            <p14:sldId id="325"/>
            <p14:sldId id="326"/>
            <p14:sldId id="376"/>
          </p14:sldIdLst>
        </p14:section>
        <p14:section name="Introduce machine learning as applied to this problem" id="{08A22BCE-F145-48D3-9406-9ABD98C89D91}">
          <p14:sldIdLst>
            <p14:sldId id="382"/>
            <p14:sldId id="392"/>
            <p14:sldId id="340"/>
            <p14:sldId id="391"/>
            <p14:sldId id="394"/>
          </p14:sldIdLst>
        </p14:section>
        <p14:section name="Back to the TCM dataset" id="{83172F87-7B81-490B-8672-729931EAB94D}">
          <p14:sldIdLst>
            <p14:sldId id="390"/>
            <p14:sldId id="342"/>
            <p14:sldId id="343"/>
            <p14:sldId id="337"/>
            <p14:sldId id="327"/>
            <p14:sldId id="328"/>
          </p14:sldIdLst>
        </p14:section>
        <p14:section name="2nd round" id="{E112F911-7A19-41AD-9577-2AEF839A6603}">
          <p14:sldIdLst>
            <p14:sldId id="329"/>
            <p14:sldId id="330"/>
            <p14:sldId id="332"/>
            <p14:sldId id="333"/>
          </p14:sldIdLst>
        </p14:section>
        <p14:section name="PCE optimization" id="{5D12A44D-FA58-44F6-91AF-D81D4C4DD964}">
          <p14:sldIdLst>
            <p14:sldId id="383"/>
            <p14:sldId id="334"/>
          </p14:sldIdLst>
        </p14:section>
        <p14:section name="Summary and conclusions" id="{36B46A97-9D48-4493-9818-36D99131DB28}">
          <p14:sldIdLst>
            <p14:sldId id="308"/>
          </p14:sldIdLst>
        </p14:section>
        <p14:section name="Additional resources and reading" id="{16ACC162-B61F-47A8-B999-A538DD82134D}">
          <p14:sldIdLst>
            <p14:sldId id="384"/>
            <p14:sldId id="309"/>
            <p14:sldId id="344"/>
            <p14:sldId id="311"/>
            <p14:sldId id="312"/>
            <p14:sldId id="313"/>
            <p14:sldId id="379"/>
            <p14:sldId id="380"/>
          </p14:sldIdLst>
        </p14:section>
        <p14:section name="Extra" id="{1A2E9992-5098-4041-B5D3-236272E25A6A}">
          <p14:sldIdLst>
            <p14:sldId id="322"/>
            <p14:sldId id="377"/>
            <p14:sldId id="316"/>
            <p14:sldId id="320"/>
            <p14:sldId id="321"/>
            <p14:sldId id="388"/>
            <p14:sldId id="373"/>
            <p14:sldId id="374"/>
            <p14:sldId id="375"/>
            <p14:sldId id="378"/>
            <p14:sldId id="386"/>
            <p14:sldId id="387"/>
            <p14:sldId id="389"/>
            <p14:sldId id="385"/>
          </p14:sldIdLst>
        </p14:section>
        <p14:section name="Paul's slides" id="{A04035CB-6541-402F-AC19-409F58AEC48F}">
          <p14:sldIdLst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E87A64"/>
    <a:srgbClr val="FFE1F6"/>
    <a:srgbClr val="3333FF"/>
    <a:srgbClr val="96969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9396" autoAdjust="0"/>
  </p:normalViewPr>
  <p:slideViewPr>
    <p:cSldViewPr>
      <p:cViewPr varScale="1">
        <p:scale>
          <a:sx n="99" d="100"/>
          <a:sy n="99" d="100"/>
        </p:scale>
        <p:origin x="664" y="184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-6846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-916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t-distribution%20plot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file:////C:\Users\Paul%20Wickboldt\JEM\Berkeley\Lecture%20for%20Joel\Plots%20for%20Figure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032174103237156"/>
          <c:y val="5.1400554097404488E-2"/>
          <c:w val="0.72773583449128121"/>
          <c:h val="0.745025105557457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Sheet1!$D$6</c:f>
              <c:strCache>
                <c:ptCount val="1"/>
                <c:pt idx="0">
                  <c:v>f(x)</c:v>
                </c:pt>
              </c:strCache>
            </c:strRef>
          </c:tx>
          <c:spPr>
            <a:ln w="19050">
              <a:solidFill>
                <a:schemeClr val="tx1"/>
              </a:solidFill>
              <a:prstDash val="dash"/>
            </a:ln>
          </c:spPr>
          <c:marker>
            <c:symbol val="none"/>
          </c:marker>
          <c:xVal>
            <c:numRef>
              <c:f>Sheet1!$C$7:$C$25</c:f>
              <c:numCache>
                <c:formatCode>General</c:formatCode>
                <c:ptCount val="1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  <c:pt idx="13">
                  <c:v>7.5</c:v>
                </c:pt>
                <c:pt idx="14">
                  <c:v>8</c:v>
                </c:pt>
                <c:pt idx="15">
                  <c:v>8.5</c:v>
                </c:pt>
                <c:pt idx="16">
                  <c:v>9</c:v>
                </c:pt>
                <c:pt idx="17">
                  <c:v>9.5</c:v>
                </c:pt>
                <c:pt idx="18">
                  <c:v>10</c:v>
                </c:pt>
              </c:numCache>
            </c:numRef>
          </c:xVal>
          <c:yVal>
            <c:numRef>
              <c:f>Sheet1!$D$7:$D$25</c:f>
              <c:numCache>
                <c:formatCode>General</c:formatCode>
                <c:ptCount val="19"/>
                <c:pt idx="0">
                  <c:v>5.6000000000000005</c:v>
                </c:pt>
                <c:pt idx="1">
                  <c:v>6.05</c:v>
                </c:pt>
                <c:pt idx="2">
                  <c:v>6.6</c:v>
                </c:pt>
                <c:pt idx="3">
                  <c:v>7.25</c:v>
                </c:pt>
                <c:pt idx="4">
                  <c:v>8</c:v>
                </c:pt>
                <c:pt idx="5">
                  <c:v>8.8500000000000068</c:v>
                </c:pt>
                <c:pt idx="6">
                  <c:v>9.8000000000000007</c:v>
                </c:pt>
                <c:pt idx="7">
                  <c:v>10.850000000000026</c:v>
                </c:pt>
                <c:pt idx="8">
                  <c:v>12</c:v>
                </c:pt>
                <c:pt idx="9">
                  <c:v>13.25</c:v>
                </c:pt>
                <c:pt idx="10">
                  <c:v>14.600000000000001</c:v>
                </c:pt>
                <c:pt idx="11">
                  <c:v>16.05</c:v>
                </c:pt>
                <c:pt idx="12">
                  <c:v>17.600000000000001</c:v>
                </c:pt>
                <c:pt idx="13">
                  <c:v>19.25</c:v>
                </c:pt>
                <c:pt idx="14">
                  <c:v>21</c:v>
                </c:pt>
                <c:pt idx="15">
                  <c:v>22.85</c:v>
                </c:pt>
                <c:pt idx="16">
                  <c:v>24.799999999999986</c:v>
                </c:pt>
                <c:pt idx="17">
                  <c:v>26.85</c:v>
                </c:pt>
                <c:pt idx="18">
                  <c:v>29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EDB-364C-97F3-74F404A9F2EB}"/>
            </c:ext>
          </c:extLst>
        </c:ser>
        <c:ser>
          <c:idx val="1"/>
          <c:order val="1"/>
          <c:tx>
            <c:strRef>
              <c:f>Sheet1!$E$6</c:f>
              <c:strCache>
                <c:ptCount val="1"/>
                <c:pt idx="0">
                  <c:v>Response Y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6"/>
            <c:spPr>
              <a:solidFill>
                <a:schemeClr val="tx1"/>
              </a:solidFill>
              <a:ln>
                <a:noFill/>
              </a:ln>
            </c:spPr>
          </c:marker>
          <c:xVal>
            <c:numRef>
              <c:f>Sheet1!$C$7:$C$25</c:f>
              <c:numCache>
                <c:formatCode>General</c:formatCode>
                <c:ptCount val="1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  <c:pt idx="13">
                  <c:v>7.5</c:v>
                </c:pt>
                <c:pt idx="14">
                  <c:v>8</c:v>
                </c:pt>
                <c:pt idx="15">
                  <c:v>8.5</c:v>
                </c:pt>
                <c:pt idx="16">
                  <c:v>9</c:v>
                </c:pt>
                <c:pt idx="17">
                  <c:v>9.5</c:v>
                </c:pt>
                <c:pt idx="18">
                  <c:v>10</c:v>
                </c:pt>
              </c:numCache>
            </c:numRef>
          </c:xVal>
          <c:yVal>
            <c:numRef>
              <c:f>Sheet1!$E$7:$E$25</c:f>
              <c:numCache>
                <c:formatCode>0.00</c:formatCode>
                <c:ptCount val="19"/>
                <c:pt idx="0">
                  <c:v>4.6524509165888333</c:v>
                </c:pt>
                <c:pt idx="1">
                  <c:v>10.119586622017724</c:v>
                </c:pt>
                <c:pt idx="2">
                  <c:v>7.567884807012951</c:v>
                </c:pt>
                <c:pt idx="3">
                  <c:v>16.715063736301186</c:v>
                </c:pt>
                <c:pt idx="4">
                  <c:v>15.089455904044422</c:v>
                </c:pt>
                <c:pt idx="5">
                  <c:v>8.8853709097550073</c:v>
                </c:pt>
                <c:pt idx="6">
                  <c:v>9.3092032577500348</c:v>
                </c:pt>
                <c:pt idx="7">
                  <c:v>1.7330490579138189</c:v>
                </c:pt>
                <c:pt idx="8">
                  <c:v>11.821085355314185</c:v>
                </c:pt>
                <c:pt idx="9">
                  <c:v>6.0822664433194999</c:v>
                </c:pt>
                <c:pt idx="10">
                  <c:v>12.231589562822009</c:v>
                </c:pt>
                <c:pt idx="11">
                  <c:v>21.93014849769979</c:v>
                </c:pt>
                <c:pt idx="12">
                  <c:v>16.188521860750292</c:v>
                </c:pt>
                <c:pt idx="13">
                  <c:v>17.800515923763406</c:v>
                </c:pt>
                <c:pt idx="14">
                  <c:v>16.746702356589587</c:v>
                </c:pt>
                <c:pt idx="15">
                  <c:v>29.954415446454639</c:v>
                </c:pt>
                <c:pt idx="16">
                  <c:v>30.710869774866733</c:v>
                </c:pt>
                <c:pt idx="17">
                  <c:v>20.669276728521414</c:v>
                </c:pt>
                <c:pt idx="18">
                  <c:v>37.456821679760807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EDB-364C-97F3-74F404A9F2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5954304"/>
        <c:axId val="725957024"/>
      </c:scatterChart>
      <c:valAx>
        <c:axId val="72595430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725957024"/>
        <c:crossesAt val="-5"/>
        <c:crossBetween val="midCat"/>
      </c:valAx>
      <c:valAx>
        <c:axId val="725957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72595430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61656338412243616"/>
          <c:y val="0.4853104611923541"/>
          <c:w val="0.36850598220677067"/>
          <c:h val="0.17389276340457438"/>
        </c:manualLayout>
      </c:layout>
      <c:overlay val="0"/>
      <c:spPr>
        <a:solidFill>
          <a:schemeClr val="bg1"/>
        </a:solidFill>
      </c:spPr>
    </c:legend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242861687743636"/>
          <c:y val="4.7446665320681113E-2"/>
          <c:w val="0.6366901296428874"/>
          <c:h val="0.75487515983579112"/>
        </c:manualLayout>
      </c:layout>
      <c:scatterChart>
        <c:scatterStyle val="lineMarker"/>
        <c:varyColors val="0"/>
        <c:ser>
          <c:idx val="0"/>
          <c:order val="0"/>
          <c:tx>
            <c:strRef>
              <c:f>'fig6'!$J$5</c:f>
              <c:strCache>
                <c:ptCount val="1"/>
                <c:pt idx="0">
                  <c:v>Cell2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noFill/>
              <a:ln>
                <a:solidFill>
                  <a:schemeClr val="tx1"/>
                </a:solidFill>
              </a:ln>
            </c:spPr>
          </c:marker>
          <c:xVal>
            <c:numRef>
              <c:f>'fig6'!$I$6:$I$38</c:f>
              <c:numCache>
                <c:formatCode>General</c:formatCode>
                <c:ptCount val="33"/>
                <c:pt idx="0">
                  <c:v>1.1027153700000001</c:v>
                </c:pt>
                <c:pt idx="1">
                  <c:v>1.1864931510000001</c:v>
                </c:pt>
                <c:pt idx="2">
                  <c:v>1.2898687629999972</c:v>
                </c:pt>
                <c:pt idx="3">
                  <c:v>1.2300631200000001</c:v>
                </c:pt>
                <c:pt idx="4">
                  <c:v>1.4745482559999969</c:v>
                </c:pt>
                <c:pt idx="5">
                  <c:v>1.3692772</c:v>
                </c:pt>
                <c:pt idx="6">
                  <c:v>1.29131486</c:v>
                </c:pt>
                <c:pt idx="7">
                  <c:v>1.2568408040000001</c:v>
                </c:pt>
                <c:pt idx="8">
                  <c:v>1.1506747919999998</c:v>
                </c:pt>
                <c:pt idx="9">
                  <c:v>1.4951919669999998</c:v>
                </c:pt>
                <c:pt idx="10">
                  <c:v>0.93585954599999999</c:v>
                </c:pt>
                <c:pt idx="11">
                  <c:v>1.0200356690000001</c:v>
                </c:pt>
                <c:pt idx="12">
                  <c:v>1.3694293129999948</c:v>
                </c:pt>
                <c:pt idx="13">
                  <c:v>1.3259229519999998</c:v>
                </c:pt>
                <c:pt idx="14">
                  <c:v>1.1559202339999972</c:v>
                </c:pt>
                <c:pt idx="15">
                  <c:v>1.5158281849999975</c:v>
                </c:pt>
                <c:pt idx="16">
                  <c:v>1.3793512859999972</c:v>
                </c:pt>
                <c:pt idx="17">
                  <c:v>1.313990961</c:v>
                </c:pt>
                <c:pt idx="18">
                  <c:v>1.145792535</c:v>
                </c:pt>
                <c:pt idx="19">
                  <c:v>1.3220959230000027</c:v>
                </c:pt>
                <c:pt idx="20">
                  <c:v>1.1977245569999972</c:v>
                </c:pt>
                <c:pt idx="21">
                  <c:v>1.4775912089999945</c:v>
                </c:pt>
                <c:pt idx="22">
                  <c:v>1.379012272</c:v>
                </c:pt>
                <c:pt idx="23">
                  <c:v>1.3058773829999972</c:v>
                </c:pt>
                <c:pt idx="24">
                  <c:v>1.418090133</c:v>
                </c:pt>
                <c:pt idx="25">
                  <c:v>1.258389741</c:v>
                </c:pt>
                <c:pt idx="26">
                  <c:v>1.5618433869999973</c:v>
                </c:pt>
                <c:pt idx="27">
                  <c:v>1.261359184</c:v>
                </c:pt>
                <c:pt idx="28">
                  <c:v>1.326895838</c:v>
                </c:pt>
                <c:pt idx="29">
                  <c:v>1.1858204669999999</c:v>
                </c:pt>
                <c:pt idx="30">
                  <c:v>1.261359184</c:v>
                </c:pt>
                <c:pt idx="31">
                  <c:v>1.326895838</c:v>
                </c:pt>
                <c:pt idx="32">
                  <c:v>1.2458204669999975</c:v>
                </c:pt>
              </c:numCache>
            </c:numRef>
          </c:xVal>
          <c:yVal>
            <c:numRef>
              <c:f>'fig6'!$J$6:$J$38</c:f>
              <c:numCache>
                <c:formatCode>General</c:formatCode>
                <c:ptCount val="33"/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A06-3345-9B35-07B4A17BC6A1}"/>
            </c:ext>
          </c:extLst>
        </c:ser>
        <c:ser>
          <c:idx val="1"/>
          <c:order val="1"/>
          <c:tx>
            <c:strRef>
              <c:f>'fig6'!$K$5</c:f>
              <c:strCache>
                <c:ptCount val="1"/>
                <c:pt idx="0">
                  <c:v>Cell1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noFill/>
              <a:ln>
                <a:solidFill>
                  <a:srgbClr val="0070C0"/>
                </a:solidFill>
              </a:ln>
            </c:spPr>
          </c:marker>
          <c:xVal>
            <c:numRef>
              <c:f>'fig6'!$I$6:$I$38</c:f>
              <c:numCache>
                <c:formatCode>General</c:formatCode>
                <c:ptCount val="33"/>
                <c:pt idx="0">
                  <c:v>1.1027153700000001</c:v>
                </c:pt>
                <c:pt idx="1">
                  <c:v>1.1864931510000001</c:v>
                </c:pt>
                <c:pt idx="2">
                  <c:v>1.2898687629999972</c:v>
                </c:pt>
                <c:pt idx="3">
                  <c:v>1.2300631200000001</c:v>
                </c:pt>
                <c:pt idx="4">
                  <c:v>1.4745482559999969</c:v>
                </c:pt>
                <c:pt idx="5">
                  <c:v>1.3692772</c:v>
                </c:pt>
                <c:pt idx="6">
                  <c:v>1.29131486</c:v>
                </c:pt>
                <c:pt idx="7">
                  <c:v>1.2568408040000001</c:v>
                </c:pt>
                <c:pt idx="8">
                  <c:v>1.1506747919999998</c:v>
                </c:pt>
                <c:pt idx="9">
                  <c:v>1.4951919669999998</c:v>
                </c:pt>
                <c:pt idx="10">
                  <c:v>0.93585954599999999</c:v>
                </c:pt>
                <c:pt idx="11">
                  <c:v>1.0200356690000001</c:v>
                </c:pt>
                <c:pt idx="12">
                  <c:v>1.3694293129999948</c:v>
                </c:pt>
                <c:pt idx="13">
                  <c:v>1.3259229519999998</c:v>
                </c:pt>
                <c:pt idx="14">
                  <c:v>1.1559202339999972</c:v>
                </c:pt>
                <c:pt idx="15">
                  <c:v>1.5158281849999975</c:v>
                </c:pt>
                <c:pt idx="16">
                  <c:v>1.3793512859999972</c:v>
                </c:pt>
                <c:pt idx="17">
                  <c:v>1.313990961</c:v>
                </c:pt>
                <c:pt idx="18">
                  <c:v>1.145792535</c:v>
                </c:pt>
                <c:pt idx="19">
                  <c:v>1.3220959230000027</c:v>
                </c:pt>
                <c:pt idx="20">
                  <c:v>1.1977245569999972</c:v>
                </c:pt>
                <c:pt idx="21">
                  <c:v>1.4775912089999945</c:v>
                </c:pt>
                <c:pt idx="22">
                  <c:v>1.379012272</c:v>
                </c:pt>
                <c:pt idx="23">
                  <c:v>1.3058773829999972</c:v>
                </c:pt>
                <c:pt idx="24">
                  <c:v>1.418090133</c:v>
                </c:pt>
                <c:pt idx="25">
                  <c:v>1.258389741</c:v>
                </c:pt>
                <c:pt idx="26">
                  <c:v>1.5618433869999973</c:v>
                </c:pt>
                <c:pt idx="27">
                  <c:v>1.261359184</c:v>
                </c:pt>
                <c:pt idx="28">
                  <c:v>1.326895838</c:v>
                </c:pt>
                <c:pt idx="29">
                  <c:v>1.1858204669999999</c:v>
                </c:pt>
                <c:pt idx="30">
                  <c:v>1.261359184</c:v>
                </c:pt>
                <c:pt idx="31">
                  <c:v>1.326895838</c:v>
                </c:pt>
                <c:pt idx="32">
                  <c:v>1.2458204669999975</c:v>
                </c:pt>
              </c:numCache>
            </c:numRef>
          </c:xVal>
          <c:yVal>
            <c:numRef>
              <c:f>'fig6'!$K$6:$K$38</c:f>
              <c:numCache>
                <c:formatCode>General</c:formatCode>
                <c:ptCount val="3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A06-3345-9B35-07B4A17BC6A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861184"/>
        <c:axId val="842857376"/>
      </c:scatterChart>
      <c:valAx>
        <c:axId val="842861184"/>
        <c:scaling>
          <c:orientation val="minMax"/>
          <c:max val="1.75"/>
          <c:min val="0.75000000000000167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Vmeas</a:t>
                </a:r>
              </a:p>
            </c:rich>
          </c:tx>
          <c:layout>
            <c:manualLayout>
              <c:xMode val="edge"/>
              <c:yMode val="edge"/>
              <c:x val="0.41945239799570627"/>
              <c:y val="0.87570495995692843"/>
            </c:manualLayout>
          </c:layout>
          <c:overlay val="0"/>
        </c:title>
        <c:numFmt formatCode="General" sourceLinked="1"/>
        <c:majorTickMark val="out"/>
        <c:minorTickMark val="out"/>
        <c:tickLblPos val="nextTo"/>
        <c:crossAx val="842857376"/>
        <c:crosses val="autoZero"/>
        <c:crossBetween val="midCat"/>
        <c:majorUnit val="0.25"/>
        <c:minorUnit val="0.05"/>
      </c:valAx>
      <c:valAx>
        <c:axId val="84285737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Measurement</a:t>
                </a:r>
                <a:r>
                  <a:rPr lang="en-US" baseline="0"/>
                  <a:t> #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4286118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7979957050823225"/>
          <c:y val="5.3715929739551832E-2"/>
          <c:w val="0.2119557782549909"/>
          <c:h val="0.12397402247795984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50" b="0"/>
            </a:pPr>
            <a:r>
              <a:rPr lang="en-US" sz="1050" b="0"/>
              <a:t>measured response</a:t>
            </a:r>
            <a:endParaRPr lang="en-US" sz="1050" b="0" baseline="0"/>
          </a:p>
          <a:p>
            <a:pPr>
              <a:defRPr sz="1050" b="0"/>
            </a:pPr>
            <a:r>
              <a:rPr lang="en-US" sz="1050" b="0"/>
              <a:t>Y</a:t>
            </a:r>
          </a:p>
        </c:rich>
      </c:tx>
      <c:layout>
        <c:manualLayout>
          <c:xMode val="edge"/>
          <c:yMode val="edge"/>
          <c:x val="0.40578083989501434"/>
          <c:y val="0.8401550468443106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3618350523086018"/>
          <c:y val="0.2045661683593899"/>
          <c:w val="0.69453649279755458"/>
          <c:h val="0.55336756818441157"/>
        </c:manualLayout>
      </c:layout>
      <c:scatterChart>
        <c:scatterStyle val="lineMarker"/>
        <c:varyColors val="0"/>
        <c:ser>
          <c:idx val="0"/>
          <c:order val="0"/>
          <c:tx>
            <c:strRef>
              <c:f>'fig5'!$C$4</c:f>
              <c:strCache>
                <c:ptCount val="1"/>
                <c:pt idx="0">
                  <c:v>Y</c:v>
                </c:pt>
              </c:strCache>
            </c:strRef>
          </c:tx>
          <c:spPr>
            <a:ln w="12700">
              <a:noFill/>
            </a:ln>
          </c:spPr>
          <c:marker>
            <c:symbol val="circle"/>
            <c:size val="6"/>
            <c:spPr>
              <a:noFill/>
              <a:ln w="15875">
                <a:solidFill>
                  <a:schemeClr val="tx1"/>
                </a:solidFill>
              </a:ln>
            </c:spPr>
          </c:marker>
          <c:xVal>
            <c:numRef>
              <c:f>'fig5'!$B$5:$B$19</c:f>
              <c:numCache>
                <c:formatCode>General</c:formatCode>
                <c:ptCount val="15"/>
                <c:pt idx="0">
                  <c:v>3.9995735025659092</c:v>
                </c:pt>
                <c:pt idx="1">
                  <c:v>3.6015712314256252</c:v>
                </c:pt>
                <c:pt idx="2">
                  <c:v>1.9147814302559709</c:v>
                </c:pt>
                <c:pt idx="3">
                  <c:v>4.469597522271215</c:v>
                </c:pt>
                <c:pt idx="4">
                  <c:v>6.537785063497707</c:v>
                </c:pt>
                <c:pt idx="5">
                  <c:v>3.7369603180341073</c:v>
                </c:pt>
                <c:pt idx="6">
                  <c:v>2.7459868281002855</c:v>
                </c:pt>
                <c:pt idx="7">
                  <c:v>5.5687093638116494</c:v>
                </c:pt>
                <c:pt idx="8">
                  <c:v>1.1091930875554634</c:v>
                </c:pt>
                <c:pt idx="9">
                  <c:v>4.5687625717764453</c:v>
                </c:pt>
                <c:pt idx="10">
                  <c:v>4.3361593017980384</c:v>
                </c:pt>
                <c:pt idx="11">
                  <c:v>4.9199611086951434</c:v>
                </c:pt>
                <c:pt idx="12">
                  <c:v>3.7587148628663449</c:v>
                </c:pt>
                <c:pt idx="13">
                  <c:v>3.9525088570517237</c:v>
                </c:pt>
                <c:pt idx="14">
                  <c:v>3.6020316631183982</c:v>
                </c:pt>
              </c:numCache>
            </c:numRef>
          </c:xVal>
          <c:yVal>
            <c:numRef>
              <c:f>'fig5'!$C$5:$C$19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F2-0640-AEE2-3640C2682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849216"/>
        <c:axId val="842860640"/>
      </c:scatterChart>
      <c:scatterChart>
        <c:scatterStyle val="lineMarker"/>
        <c:varyColors val="0"/>
        <c:ser>
          <c:idx val="1"/>
          <c:order val="1"/>
          <c:tx>
            <c:strRef>
              <c:f>'fig5'!$D$4</c:f>
              <c:strCache>
                <c:ptCount val="1"/>
                <c:pt idx="0">
                  <c:v>Calculated</c:v>
                </c:pt>
              </c:strCache>
            </c:strRef>
          </c:tx>
          <c:spPr>
            <a:ln w="19050">
              <a:solidFill>
                <a:schemeClr val="accent1"/>
              </a:solidFill>
            </a:ln>
          </c:spPr>
          <c:marker>
            <c:symbol val="none"/>
          </c:marker>
          <c:xVal>
            <c:numRef>
              <c:f>'fig5'!$B$20:$B$60</c:f>
              <c:numCache>
                <c:formatCode>General</c:formatCode>
                <c:ptCount val="41"/>
                <c:pt idx="0">
                  <c:v>-2</c:v>
                </c:pt>
                <c:pt idx="1">
                  <c:v>-1.75</c:v>
                </c:pt>
                <c:pt idx="2">
                  <c:v>-1.5</c:v>
                </c:pt>
                <c:pt idx="3">
                  <c:v>-1.25</c:v>
                </c:pt>
                <c:pt idx="4">
                  <c:v>-1</c:v>
                </c:pt>
                <c:pt idx="5">
                  <c:v>-0.75000000000000189</c:v>
                </c:pt>
                <c:pt idx="6">
                  <c:v>-0.5</c:v>
                </c:pt>
                <c:pt idx="7">
                  <c:v>-0.25</c:v>
                </c:pt>
                <c:pt idx="8">
                  <c:v>0</c:v>
                </c:pt>
                <c:pt idx="9">
                  <c:v>0.25</c:v>
                </c:pt>
                <c:pt idx="10">
                  <c:v>0.5</c:v>
                </c:pt>
                <c:pt idx="11">
                  <c:v>0.75000000000000189</c:v>
                </c:pt>
                <c:pt idx="12">
                  <c:v>1</c:v>
                </c:pt>
                <c:pt idx="13">
                  <c:v>1.25</c:v>
                </c:pt>
                <c:pt idx="14">
                  <c:v>1.5</c:v>
                </c:pt>
                <c:pt idx="15">
                  <c:v>1.75</c:v>
                </c:pt>
                <c:pt idx="16">
                  <c:v>2</c:v>
                </c:pt>
                <c:pt idx="17">
                  <c:v>2.25</c:v>
                </c:pt>
                <c:pt idx="18">
                  <c:v>2.5</c:v>
                </c:pt>
                <c:pt idx="19">
                  <c:v>2.75</c:v>
                </c:pt>
                <c:pt idx="20">
                  <c:v>3</c:v>
                </c:pt>
                <c:pt idx="21">
                  <c:v>3.25</c:v>
                </c:pt>
                <c:pt idx="22">
                  <c:v>3.5</c:v>
                </c:pt>
                <c:pt idx="23">
                  <c:v>3.75</c:v>
                </c:pt>
                <c:pt idx="24">
                  <c:v>4</c:v>
                </c:pt>
                <c:pt idx="25">
                  <c:v>4.25</c:v>
                </c:pt>
                <c:pt idx="26">
                  <c:v>4.5</c:v>
                </c:pt>
                <c:pt idx="27">
                  <c:v>4.75</c:v>
                </c:pt>
                <c:pt idx="28">
                  <c:v>5</c:v>
                </c:pt>
                <c:pt idx="29">
                  <c:v>5.25</c:v>
                </c:pt>
                <c:pt idx="30">
                  <c:v>5.5</c:v>
                </c:pt>
                <c:pt idx="31">
                  <c:v>5.75</c:v>
                </c:pt>
                <c:pt idx="32">
                  <c:v>6</c:v>
                </c:pt>
                <c:pt idx="33">
                  <c:v>6.25</c:v>
                </c:pt>
                <c:pt idx="34">
                  <c:v>6.5</c:v>
                </c:pt>
                <c:pt idx="35">
                  <c:v>6.75</c:v>
                </c:pt>
                <c:pt idx="36">
                  <c:v>7</c:v>
                </c:pt>
                <c:pt idx="37">
                  <c:v>7.25</c:v>
                </c:pt>
                <c:pt idx="38">
                  <c:v>7.5</c:v>
                </c:pt>
                <c:pt idx="39">
                  <c:v>7.75</c:v>
                </c:pt>
                <c:pt idx="40">
                  <c:v>8</c:v>
                </c:pt>
              </c:numCache>
            </c:numRef>
          </c:xVal>
          <c:yVal>
            <c:numRef>
              <c:f>'fig5'!$D$20:$D$60</c:f>
              <c:numCache>
                <c:formatCode>General</c:formatCode>
                <c:ptCount val="41"/>
                <c:pt idx="0">
                  <c:v>1.6481834527777747E-5</c:v>
                </c:pt>
                <c:pt idx="1">
                  <c:v>3.7061908687183566E-5</c:v>
                </c:pt>
                <c:pt idx="2">
                  <c:v>8.0476996068850725E-5</c:v>
                </c:pt>
                <c:pt idx="3">
                  <c:v>1.6874755008944705E-4</c:v>
                </c:pt>
                <c:pt idx="4">
                  <c:v>3.4168423316695729E-4</c:v>
                </c:pt>
                <c:pt idx="5">
                  <c:v>6.6808872908009811E-4</c:v>
                </c:pt>
                <c:pt idx="6">
                  <c:v>1.2614356328830201E-3</c:v>
                </c:pt>
                <c:pt idx="7">
                  <c:v>2.2999467862050292E-3</c:v>
                </c:pt>
                <c:pt idx="8">
                  <c:v>4.0494144151869997E-3</c:v>
                </c:pt>
                <c:pt idx="9">
                  <c:v>6.8847536460740913E-3</c:v>
                </c:pt>
                <c:pt idx="10">
                  <c:v>1.130332795478972E-2</c:v>
                </c:pt>
                <c:pt idx="11">
                  <c:v>1.7920329700735912E-2</c:v>
                </c:pt>
                <c:pt idx="12">
                  <c:v>2.7435154252289602E-2</c:v>
                </c:pt>
                <c:pt idx="13">
                  <c:v>4.0559310228610507E-2</c:v>
                </c:pt>
                <c:pt idx="14">
                  <c:v>5.7902252424561394E-2</c:v>
                </c:pt>
                <c:pt idx="15">
                  <c:v>7.9821907075818932E-2</c:v>
                </c:pt>
                <c:pt idx="16">
                  <c:v>0.10626016461131819</c:v>
                </c:pt>
                <c:pt idx="17">
                  <c:v>0.13659682743620041</c:v>
                </c:pt>
                <c:pt idx="18">
                  <c:v>0.16956354376439217</c:v>
                </c:pt>
                <c:pt idx="19">
                  <c:v>0.20325727543545724</c:v>
                </c:pt>
                <c:pt idx="20">
                  <c:v>0.23527807522363015</c:v>
                </c:pt>
                <c:pt idx="21">
                  <c:v>0.26298959178560527</c:v>
                </c:pt>
                <c:pt idx="22">
                  <c:v>0.28386863329488277</c:v>
                </c:pt>
                <c:pt idx="23">
                  <c:v>0.29588162568113435</c:v>
                </c:pt>
                <c:pt idx="24">
                  <c:v>0.29781072173692402</c:v>
                </c:pt>
                <c:pt idx="25">
                  <c:v>0.28945723250567235</c:v>
                </c:pt>
                <c:pt idx="26">
                  <c:v>0.2716753438689728</c:v>
                </c:pt>
                <c:pt idx="27">
                  <c:v>0.24622819920143646</c:v>
                </c:pt>
                <c:pt idx="28">
                  <c:v>0.21549991134187343</c:v>
                </c:pt>
                <c:pt idx="29">
                  <c:v>0.18212859876479071</c:v>
                </c:pt>
                <c:pt idx="30">
                  <c:v>0.14863837210954606</c:v>
                </c:pt>
                <c:pt idx="31">
                  <c:v>0.1171400696100178</c:v>
                </c:pt>
                <c:pt idx="32">
                  <c:v>8.9145979004905881E-2</c:v>
                </c:pt>
                <c:pt idx="33">
                  <c:v>6.5511837869908912E-2</c:v>
                </c:pt>
                <c:pt idx="34">
                  <c:v>4.6490000552603113E-2</c:v>
                </c:pt>
                <c:pt idx="35">
                  <c:v>3.1858187422274531E-2</c:v>
                </c:pt>
                <c:pt idx="36">
                  <c:v>2.1081636365441289E-2</c:v>
                </c:pt>
                <c:pt idx="37">
                  <c:v>1.3471294067921739E-2</c:v>
                </c:pt>
                <c:pt idx="38">
                  <c:v>8.3125842239546964E-3</c:v>
                </c:pt>
                <c:pt idx="39">
                  <c:v>4.9531849453209476E-3</c:v>
                </c:pt>
                <c:pt idx="40">
                  <c:v>2.8500650559886145E-3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DF2-0640-AEE2-3640C2682837}"/>
            </c:ext>
          </c:extLst>
        </c:ser>
        <c:ser>
          <c:idx val="2"/>
          <c:order val="2"/>
          <c:tx>
            <c:strRef>
              <c:f>'fig5'!$E$4</c:f>
              <c:strCache>
                <c:ptCount val="1"/>
                <c:pt idx="0">
                  <c:v>Actual</c:v>
                </c:pt>
              </c:strCache>
            </c:strRef>
          </c:tx>
          <c:spPr>
            <a:ln w="9525">
              <a:solidFill>
                <a:schemeClr val="tx1"/>
              </a:solidFill>
              <a:prstDash val="dash"/>
            </a:ln>
          </c:spPr>
          <c:marker>
            <c:symbol val="none"/>
          </c:marker>
          <c:xVal>
            <c:numRef>
              <c:f>'fig5'!$B$20:$B$60</c:f>
              <c:numCache>
                <c:formatCode>General</c:formatCode>
                <c:ptCount val="41"/>
                <c:pt idx="0">
                  <c:v>-2</c:v>
                </c:pt>
                <c:pt idx="1">
                  <c:v>-1.75</c:v>
                </c:pt>
                <c:pt idx="2">
                  <c:v>-1.5</c:v>
                </c:pt>
                <c:pt idx="3">
                  <c:v>-1.25</c:v>
                </c:pt>
                <c:pt idx="4">
                  <c:v>-1</c:v>
                </c:pt>
                <c:pt idx="5">
                  <c:v>-0.75000000000000189</c:v>
                </c:pt>
                <c:pt idx="6">
                  <c:v>-0.5</c:v>
                </c:pt>
                <c:pt idx="7">
                  <c:v>-0.25</c:v>
                </c:pt>
                <c:pt idx="8">
                  <c:v>0</c:v>
                </c:pt>
                <c:pt idx="9">
                  <c:v>0.25</c:v>
                </c:pt>
                <c:pt idx="10">
                  <c:v>0.5</c:v>
                </c:pt>
                <c:pt idx="11">
                  <c:v>0.75000000000000189</c:v>
                </c:pt>
                <c:pt idx="12">
                  <c:v>1</c:v>
                </c:pt>
                <c:pt idx="13">
                  <c:v>1.25</c:v>
                </c:pt>
                <c:pt idx="14">
                  <c:v>1.5</c:v>
                </c:pt>
                <c:pt idx="15">
                  <c:v>1.75</c:v>
                </c:pt>
                <c:pt idx="16">
                  <c:v>2</c:v>
                </c:pt>
                <c:pt idx="17">
                  <c:v>2.25</c:v>
                </c:pt>
                <c:pt idx="18">
                  <c:v>2.5</c:v>
                </c:pt>
                <c:pt idx="19">
                  <c:v>2.75</c:v>
                </c:pt>
                <c:pt idx="20">
                  <c:v>3</c:v>
                </c:pt>
                <c:pt idx="21">
                  <c:v>3.25</c:v>
                </c:pt>
                <c:pt idx="22">
                  <c:v>3.5</c:v>
                </c:pt>
                <c:pt idx="23">
                  <c:v>3.75</c:v>
                </c:pt>
                <c:pt idx="24">
                  <c:v>4</c:v>
                </c:pt>
                <c:pt idx="25">
                  <c:v>4.25</c:v>
                </c:pt>
                <c:pt idx="26">
                  <c:v>4.5</c:v>
                </c:pt>
                <c:pt idx="27">
                  <c:v>4.75</c:v>
                </c:pt>
                <c:pt idx="28">
                  <c:v>5</c:v>
                </c:pt>
                <c:pt idx="29">
                  <c:v>5.25</c:v>
                </c:pt>
                <c:pt idx="30">
                  <c:v>5.5</c:v>
                </c:pt>
                <c:pt idx="31">
                  <c:v>5.75</c:v>
                </c:pt>
                <c:pt idx="32">
                  <c:v>6</c:v>
                </c:pt>
                <c:pt idx="33">
                  <c:v>6.25</c:v>
                </c:pt>
                <c:pt idx="34">
                  <c:v>6.5</c:v>
                </c:pt>
                <c:pt idx="35">
                  <c:v>6.75</c:v>
                </c:pt>
                <c:pt idx="36">
                  <c:v>7</c:v>
                </c:pt>
                <c:pt idx="37">
                  <c:v>7.25</c:v>
                </c:pt>
                <c:pt idx="38">
                  <c:v>7.5</c:v>
                </c:pt>
                <c:pt idx="39">
                  <c:v>7.75</c:v>
                </c:pt>
                <c:pt idx="40">
                  <c:v>8</c:v>
                </c:pt>
              </c:numCache>
            </c:numRef>
          </c:xVal>
          <c:yVal>
            <c:numRef>
              <c:f>'fig5'!$E$20:$E$60</c:f>
              <c:numCache>
                <c:formatCode>General</c:formatCode>
                <c:ptCount val="41"/>
                <c:pt idx="0">
                  <c:v>3.2018043441388056E-4</c:v>
                </c:pt>
                <c:pt idx="1">
                  <c:v>5.8178846336383989E-4</c:v>
                </c:pt>
                <c:pt idx="2">
                  <c:v>1.0281859975274042E-3</c:v>
                </c:pt>
                <c:pt idx="3">
                  <c:v>1.7673173029534041E-3</c:v>
                </c:pt>
                <c:pt idx="4">
                  <c:v>2.954565607958671E-3</c:v>
                </c:pt>
                <c:pt idx="5">
                  <c:v>4.8040665097394816E-3</c:v>
                </c:pt>
                <c:pt idx="6">
                  <c:v>7.5973240158649837E-3</c:v>
                </c:pt>
                <c:pt idx="7">
                  <c:v>1.1685533662379084E-2</c:v>
                </c:pt>
                <c:pt idx="8">
                  <c:v>1.7481259395806383E-2</c:v>
                </c:pt>
                <c:pt idx="9">
                  <c:v>2.5435082337611992E-2</c:v>
                </c:pt>
                <c:pt idx="10">
                  <c:v>3.5993977675458852E-2</c:v>
                </c:pt>
                <c:pt idx="11">
                  <c:v>4.9540775705995375E-2</c:v>
                </c:pt>
                <c:pt idx="12">
                  <c:v>6.6318092528499115E-2</c:v>
                </c:pt>
                <c:pt idx="13">
                  <c:v>8.6345063777261227E-2</c:v>
                </c:pt>
                <c:pt idx="14">
                  <c:v>0.10934004978399579</c:v>
                </c:pt>
                <c:pt idx="15">
                  <c:v>0.13466579036937271</c:v>
                </c:pt>
                <c:pt idx="16">
                  <c:v>0.16131381634609571</c:v>
                </c:pt>
                <c:pt idx="17">
                  <c:v>0.18794125027353553</c:v>
                </c:pt>
                <c:pt idx="18">
                  <c:v>0.21296533701490236</c:v>
                </c:pt>
                <c:pt idx="19">
                  <c:v>0.23471021784286708</c:v>
                </c:pt>
                <c:pt idx="20">
                  <c:v>0.25158881846199543</c:v>
                </c:pt>
                <c:pt idx="21">
                  <c:v>0.26229314406795973</c:v>
                </c:pt>
                <c:pt idx="22">
                  <c:v>0.26596152026762182</c:v>
                </c:pt>
                <c:pt idx="23">
                  <c:v>0.26229314406795973</c:v>
                </c:pt>
                <c:pt idx="24">
                  <c:v>0.25158881846199543</c:v>
                </c:pt>
                <c:pt idx="25">
                  <c:v>0.23471021784286708</c:v>
                </c:pt>
                <c:pt idx="26">
                  <c:v>0.21296533701490236</c:v>
                </c:pt>
                <c:pt idx="27">
                  <c:v>0.18794125027353553</c:v>
                </c:pt>
                <c:pt idx="28">
                  <c:v>0.16131381634609571</c:v>
                </c:pt>
                <c:pt idx="29">
                  <c:v>0.13466579036937271</c:v>
                </c:pt>
                <c:pt idx="30">
                  <c:v>0.10934004978399579</c:v>
                </c:pt>
                <c:pt idx="31">
                  <c:v>8.6345063777261227E-2</c:v>
                </c:pt>
                <c:pt idx="32">
                  <c:v>6.6318092528499115E-2</c:v>
                </c:pt>
                <c:pt idx="33">
                  <c:v>4.9540775705995375E-2</c:v>
                </c:pt>
                <c:pt idx="34">
                  <c:v>3.5993977675458852E-2</c:v>
                </c:pt>
                <c:pt idx="35">
                  <c:v>2.5435082337611992E-2</c:v>
                </c:pt>
                <c:pt idx="36">
                  <c:v>1.7481259395806383E-2</c:v>
                </c:pt>
                <c:pt idx="37">
                  <c:v>1.1685533662379084E-2</c:v>
                </c:pt>
                <c:pt idx="38">
                  <c:v>7.5973240158649837E-3</c:v>
                </c:pt>
                <c:pt idx="39">
                  <c:v>4.8040665097394816E-3</c:v>
                </c:pt>
                <c:pt idx="40">
                  <c:v>2.954565607958671E-3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CDF2-0640-AEE2-3640C268283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853568"/>
        <c:axId val="842848672"/>
      </c:scatterChart>
      <c:valAx>
        <c:axId val="842849216"/>
        <c:scaling>
          <c:orientation val="minMax"/>
          <c:max val="8"/>
          <c:min val="-2"/>
        </c:scaling>
        <c:delete val="0"/>
        <c:axPos val="b"/>
        <c:numFmt formatCode="General" sourceLinked="1"/>
        <c:majorTickMark val="out"/>
        <c:minorTickMark val="none"/>
        <c:tickLblPos val="nextTo"/>
        <c:crossAx val="842860640"/>
        <c:crosses val="autoZero"/>
        <c:crossBetween val="midCat"/>
        <c:majorUnit val="2"/>
      </c:valAx>
      <c:valAx>
        <c:axId val="84286064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900" b="0"/>
                </a:pPr>
                <a:r>
                  <a:rPr lang="en-US" sz="900" b="0"/>
                  <a:t>measurement</a:t>
                </a:r>
                <a:r>
                  <a:rPr lang="en-US" sz="900" b="0" baseline="0"/>
                  <a:t> number</a:t>
                </a:r>
                <a:endParaRPr lang="en-US" sz="900" b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42849216"/>
        <c:crossesAt val="-2"/>
        <c:crossBetween val="midCat"/>
      </c:valAx>
      <c:valAx>
        <c:axId val="84284867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crossAx val="842853568"/>
        <c:crosses val="max"/>
        <c:crossBetween val="midCat"/>
      </c:valAx>
      <c:valAx>
        <c:axId val="84285356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one"/>
        <c:crossAx val="842848672"/>
        <c:crosses val="autoZero"/>
        <c:crossBetween val="midCat"/>
      </c:valAx>
    </c:plotArea>
    <c:legend>
      <c:legendPos val="t"/>
      <c:layout>
        <c:manualLayout>
          <c:xMode val="edge"/>
          <c:yMode val="edge"/>
          <c:x val="0.17359763005495626"/>
          <c:y val="7.1277568564798846E-2"/>
          <c:w val="0.71912098119102408"/>
          <c:h val="6.988565559739815E-2"/>
        </c:manualLayout>
      </c:layout>
      <c:overlay val="0"/>
    </c:legend>
    <c:plotVisOnly val="1"/>
    <c:dispBlanksAs val="gap"/>
    <c:showDLblsOverMax val="0"/>
  </c:chart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2.1177741761210268E-2"/>
          <c:y val="2.731247154991235E-2"/>
          <c:w val="0.88758236662880652"/>
          <c:h val="0.94537505690017876"/>
        </c:manualLayout>
      </c:layout>
      <c:scatterChart>
        <c:scatterStyle val="smoothMarker"/>
        <c:varyColors val="0"/>
        <c:ser>
          <c:idx val="0"/>
          <c:order val="0"/>
          <c:tx>
            <c:v>NORMAL</c:v>
          </c:tx>
          <c:spPr>
            <a:ln w="9525">
              <a:solidFill>
                <a:schemeClr val="tx1"/>
              </a:solidFill>
              <a:prstDash val="dash"/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(2)'!$C$4:$C$405</c:f>
              <c:numCache>
                <c:formatCode>General</c:formatCode>
                <c:ptCount val="402"/>
                <c:pt idx="0">
                  <c:v>0.39894228040143281</c:v>
                </c:pt>
                <c:pt idx="1">
                  <c:v>0.39862325420460626</c:v>
                </c:pt>
                <c:pt idx="2">
                  <c:v>0.39766770551160974</c:v>
                </c:pt>
                <c:pt idx="3">
                  <c:v>0.3960802117936581</c:v>
                </c:pt>
                <c:pt idx="4">
                  <c:v>0.39386836156854294</c:v>
                </c:pt>
                <c:pt idx="5">
                  <c:v>0.39104269397545793</c:v>
                </c:pt>
                <c:pt idx="6">
                  <c:v>0.38761661512501555</c:v>
                </c:pt>
                <c:pt idx="7">
                  <c:v>0.38360629215347947</c:v>
                </c:pt>
                <c:pt idx="8">
                  <c:v>0.37903052615270233</c:v>
                </c:pt>
                <c:pt idx="9">
                  <c:v>0.37391060537312942</c:v>
                </c:pt>
                <c:pt idx="10">
                  <c:v>0.36827014030332328</c:v>
                </c:pt>
                <c:pt idx="11">
                  <c:v>0.36213488241309216</c:v>
                </c:pt>
                <c:pt idx="12">
                  <c:v>0.35553252850599704</c:v>
                </c:pt>
                <c:pt idx="13">
                  <c:v>0.34849251275897447</c:v>
                </c:pt>
                <c:pt idx="14">
                  <c:v>0.34104578863035251</c:v>
                </c:pt>
                <c:pt idx="15">
                  <c:v>0.33322460289180089</c:v>
                </c:pt>
                <c:pt idx="16">
                  <c:v>0.32506226408408373</c:v>
                </c:pt>
                <c:pt idx="17">
                  <c:v>0.31659290771089393</c:v>
                </c:pt>
                <c:pt idx="18">
                  <c:v>0.3078512604698545</c:v>
                </c:pt>
                <c:pt idx="19">
                  <c:v>0.29887240577595453</c:v>
                </c:pt>
                <c:pt idx="20">
                  <c:v>0.28969155276148223</c:v>
                </c:pt>
                <c:pt idx="21">
                  <c:v>0.2803438108396214</c:v>
                </c:pt>
                <c:pt idx="22">
                  <c:v>0.27086397179833832</c:v>
                </c:pt>
                <c:pt idx="23">
                  <c:v>0.26128630124955438</c:v>
                </c:pt>
                <c:pt idx="24">
                  <c:v>0.25164434109811679</c:v>
                </c:pt>
                <c:pt idx="25">
                  <c:v>0.24197072451914334</c:v>
                </c:pt>
                <c:pt idx="26">
                  <c:v>0.23229700474336656</c:v>
                </c:pt>
                <c:pt idx="27">
                  <c:v>0.22265349875176121</c:v>
                </c:pt>
                <c:pt idx="28">
                  <c:v>0.21306914677571825</c:v>
                </c:pt>
                <c:pt idx="29">
                  <c:v>0.20357138829075938</c:v>
                </c:pt>
                <c:pt idx="30">
                  <c:v>0.19418605498321287</c:v>
                </c:pt>
                <c:pt idx="31">
                  <c:v>0.18493728096330597</c:v>
                </c:pt>
                <c:pt idx="32">
                  <c:v>0.17584743029766312</c:v>
                </c:pt>
                <c:pt idx="33">
                  <c:v>0.16693704174171423</c:v>
                </c:pt>
                <c:pt idx="34">
                  <c:v>0.15822479037038345</c:v>
                </c:pt>
                <c:pt idx="35">
                  <c:v>0.14972746563574491</c:v>
                </c:pt>
                <c:pt idx="36">
                  <c:v>0.14145996522483878</c:v>
                </c:pt>
                <c:pt idx="37">
                  <c:v>0.13343530395100275</c:v>
                </c:pt>
                <c:pt idx="38">
                  <c:v>0.12566463678908812</c:v>
                </c:pt>
                <c:pt idx="39">
                  <c:v>0.11815729505958225</c:v>
                </c:pt>
                <c:pt idx="40">
                  <c:v>0.11092083467945545</c:v>
                </c:pt>
                <c:pt idx="41">
                  <c:v>0.10396109532876405</c:v>
                </c:pt>
                <c:pt idx="42">
                  <c:v>9.7282269331467497E-2</c:v>
                </c:pt>
                <c:pt idx="43">
                  <c:v>9.0886979016283065E-2</c:v>
                </c:pt>
                <c:pt idx="44">
                  <c:v>8.4776361308022755E-2</c:v>
                </c:pt>
                <c:pt idx="45">
                  <c:v>7.8950158300894066E-2</c:v>
                </c:pt>
                <c:pt idx="46">
                  <c:v>7.3406812581656877E-2</c:v>
                </c:pt>
                <c:pt idx="47">
                  <c:v>6.8143566101044578E-2</c:v>
                </c:pt>
                <c:pt idx="48">
                  <c:v>6.3156561435198724E-2</c:v>
                </c:pt>
                <c:pt idx="49">
                  <c:v>5.8440944333451463E-2</c:v>
                </c:pt>
                <c:pt idx="50">
                  <c:v>5.3990966513188084E-2</c:v>
                </c:pt>
                <c:pt idx="51">
                  <c:v>4.98000877350709E-2</c:v>
                </c:pt>
                <c:pt idx="52">
                  <c:v>4.5861076271054867E-2</c:v>
                </c:pt>
                <c:pt idx="53">
                  <c:v>4.2166106961770304E-2</c:v>
                </c:pt>
                <c:pt idx="54">
                  <c:v>3.8706856147455594E-2</c:v>
                </c:pt>
                <c:pt idx="55">
                  <c:v>3.5474592846231418E-2</c:v>
                </c:pt>
                <c:pt idx="56">
                  <c:v>3.2460265643697445E-2</c:v>
                </c:pt>
                <c:pt idx="57">
                  <c:v>2.9654584847341202E-2</c:v>
                </c:pt>
                <c:pt idx="58">
                  <c:v>2.7048099546881782E-2</c:v>
                </c:pt>
                <c:pt idx="59">
                  <c:v>2.463126930638251E-2</c:v>
                </c:pt>
                <c:pt idx="60">
                  <c:v>2.2394530294842827E-2</c:v>
                </c:pt>
                <c:pt idx="61">
                  <c:v>2.0328355738225837E-2</c:v>
                </c:pt>
                <c:pt idx="62">
                  <c:v>1.8423310646862125E-2</c:v>
                </c:pt>
                <c:pt idx="63">
                  <c:v>1.6670100837381081E-2</c:v>
                </c:pt>
                <c:pt idx="64">
                  <c:v>1.5059616327377448E-2</c:v>
                </c:pt>
                <c:pt idx="65">
                  <c:v>1.3582969233685667E-2</c:v>
                </c:pt>
                <c:pt idx="66">
                  <c:v>1.2231526351277971E-2</c:v>
                </c:pt>
                <c:pt idx="67">
                  <c:v>1.099693662940557E-2</c:v>
                </c:pt>
                <c:pt idx="68">
                  <c:v>9.8711537947511301E-3</c:v>
                </c:pt>
                <c:pt idx="69">
                  <c:v>8.8464543982372818E-3</c:v>
                </c:pt>
                <c:pt idx="70">
                  <c:v>7.9154515829799824E-3</c:v>
                </c:pt>
                <c:pt idx="71">
                  <c:v>7.0711048860194504E-3</c:v>
                </c:pt>
                <c:pt idx="72">
                  <c:v>6.3067263962659397E-3</c:v>
                </c:pt>
                <c:pt idx="73">
                  <c:v>5.6159835959909733E-3</c:v>
                </c:pt>
                <c:pt idx="74">
                  <c:v>4.9928992136123937E-3</c:v>
                </c:pt>
                <c:pt idx="75">
                  <c:v>4.431848411938037E-3</c:v>
                </c:pt>
                <c:pt idx="76">
                  <c:v>3.9275536289247806E-3</c:v>
                </c:pt>
                <c:pt idx="77">
                  <c:v>3.4750773778549444E-3</c:v>
                </c:pt>
                <c:pt idx="78">
                  <c:v>3.0698133011047412E-3</c:v>
                </c:pt>
                <c:pt idx="79">
                  <c:v>2.7074757568407116E-3</c:v>
                </c:pt>
                <c:pt idx="80">
                  <c:v>2.38408820146484E-3</c:v>
                </c:pt>
                <c:pt idx="81">
                  <c:v>2.0959706128579488E-3</c:v>
                </c:pt>
                <c:pt idx="82">
                  <c:v>1.8397261808242821E-3</c:v>
                </c:pt>
                <c:pt idx="83">
                  <c:v>1.6122274719771292E-3</c:v>
                </c:pt>
                <c:pt idx="84">
                  <c:v>1.4106022569413861E-3</c:v>
                </c:pt>
                <c:pt idx="85">
                  <c:v>1.2322191684730243E-3</c:v>
                </c:pt>
                <c:pt idx="86">
                  <c:v>1.0746733401537391E-3</c:v>
                </c:pt>
                <c:pt idx="87">
                  <c:v>9.3577215692748064E-4</c:v>
                </c:pt>
                <c:pt idx="88">
                  <c:v>8.1352123108181025E-4</c:v>
                </c:pt>
                <c:pt idx="89">
                  <c:v>7.061107004880388E-4</c:v>
                </c:pt>
                <c:pt idx="90">
                  <c:v>6.119019301137719E-4</c:v>
                </c:pt>
                <c:pt idx="91">
                  <c:v>5.2941468309493464E-4</c:v>
                </c:pt>
                <c:pt idx="92">
                  <c:v>4.5731481405985913E-4</c:v>
                </c:pt>
                <c:pt idx="93">
                  <c:v>3.9440252496915779E-4</c:v>
                </c:pt>
                <c:pt idx="94">
                  <c:v>3.3960121248365473E-4</c:v>
                </c:pt>
                <c:pt idx="95">
                  <c:v>2.9194692579146092E-4</c:v>
                </c:pt>
                <c:pt idx="96">
                  <c:v>2.505784448908621E-4</c:v>
                </c:pt>
                <c:pt idx="97">
                  <c:v>2.1472798150036772E-4</c:v>
                </c:pt>
                <c:pt idx="98">
                  <c:v>1.8371249800245711E-4</c:v>
                </c:pt>
                <c:pt idx="99">
                  <c:v>1.5692563406553264E-4</c:v>
                </c:pt>
                <c:pt idx="100">
                  <c:v>1.3383022576488561E-4</c:v>
                </c:pt>
                <c:pt idx="101">
                  <c:v>1.1395139806886506E-4</c:v>
                </c:pt>
                <c:pt idx="102">
                  <c:v>9.687020839871964E-5</c:v>
                </c:pt>
                <c:pt idx="103">
                  <c:v>8.2217816536286315E-5</c:v>
                </c:pt>
                <c:pt idx="104">
                  <c:v>6.9670154369214381E-5</c:v>
                </c:pt>
                <c:pt idx="105">
                  <c:v>5.894306775653999E-5</c:v>
                </c:pt>
                <c:pt idx="106">
                  <c:v>4.9787902098012314E-5</c:v>
                </c:pt>
                <c:pt idx="107">
                  <c:v>4.198750293161745E-5</c:v>
                </c:pt>
                <c:pt idx="108">
                  <c:v>3.5352603001773239E-5</c:v>
                </c:pt>
                <c:pt idx="109">
                  <c:v>2.9718567676442202E-5</c:v>
                </c:pt>
                <c:pt idx="110">
                  <c:v>2.4942471290053542E-5</c:v>
                </c:pt>
                <c:pt idx="111">
                  <c:v>2.0900477900450451E-5</c:v>
                </c:pt>
                <c:pt idx="112">
                  <c:v>1.748550102663922E-5</c:v>
                </c:pt>
                <c:pt idx="113">
                  <c:v>1.4605118139152993E-5</c:v>
                </c:pt>
                <c:pt idx="114">
                  <c:v>1.2179716970268696E-5</c:v>
                </c:pt>
                <c:pt idx="115">
                  <c:v>1.0140852065486807E-5</c:v>
                </c:pt>
                <c:pt idx="116">
                  <c:v>8.4297913832287768E-6</c:v>
                </c:pt>
                <c:pt idx="117">
                  <c:v>6.9962341432704406E-6</c:v>
                </c:pt>
                <c:pt idx="118">
                  <c:v>5.7971825063572861E-6</c:v>
                </c:pt>
                <c:pt idx="119">
                  <c:v>4.7959510215525429E-6</c:v>
                </c:pt>
                <c:pt idx="120">
                  <c:v>3.9612990910320948E-6</c:v>
                </c:pt>
                <c:pt idx="121">
                  <c:v>3.2666729639932802E-6</c:v>
                </c:pt>
                <c:pt idx="122">
                  <c:v>2.6895449742715364E-6</c:v>
                </c:pt>
                <c:pt idx="123">
                  <c:v>2.2108388745684212E-6</c:v>
                </c:pt>
                <c:pt idx="124">
                  <c:v>1.8144311901820356E-6</c:v>
                </c:pt>
                <c:pt idx="125">
                  <c:v>1.4867195147343045E-6</c:v>
                </c:pt>
                <c:pt idx="126">
                  <c:v>1.2162495989313238E-6</c:v>
                </c:pt>
                <c:pt idx="127">
                  <c:v>9.9339394133991689E-7</c:v>
                </c:pt>
                <c:pt idx="128">
                  <c:v>8.1007537892813733E-7</c:v>
                </c:pt>
                <c:pt idx="129">
                  <c:v>6.5952989685752421E-7</c:v>
                </c:pt>
                <c:pt idx="130">
                  <c:v>5.3610353446976378E-7</c:v>
                </c:pt>
                <c:pt idx="131">
                  <c:v>4.3507886075151113E-7</c:v>
                </c:pt>
                <c:pt idx="132">
                  <c:v>3.5252703126140551E-7</c:v>
                </c:pt>
                <c:pt idx="133">
                  <c:v>2.8518192322839847E-7</c:v>
                </c:pt>
                <c:pt idx="134">
                  <c:v>2.3033328004392201E-7</c:v>
                </c:pt>
                <c:pt idx="135">
                  <c:v>1.8573618445552995E-7</c:v>
                </c:pt>
                <c:pt idx="136">
                  <c:v>1.4953452516715993E-7</c:v>
                </c:pt>
                <c:pt idx="137">
                  <c:v>1.2019642790628228E-7</c:v>
                </c:pt>
                <c:pt idx="138">
                  <c:v>9.6459892842734397E-8</c:v>
                </c:pt>
                <c:pt idx="139">
                  <c:v>7.7287118885229554E-8</c:v>
                </c:pt>
                <c:pt idx="140">
                  <c:v>6.1826205001658877E-8</c:v>
                </c:pt>
                <c:pt idx="141">
                  <c:v>4.9379102271104503E-8</c:v>
                </c:pt>
                <c:pt idx="142">
                  <c:v>3.9374850634998656E-8</c:v>
                </c:pt>
                <c:pt idx="143">
                  <c:v>3.1347273817920041E-8</c:v>
                </c:pt>
                <c:pt idx="144">
                  <c:v>2.4916426972950992E-8</c:v>
                </c:pt>
                <c:pt idx="145">
                  <c:v>1.9773196406244758E-8</c:v>
                </c:pt>
                <c:pt idx="146">
                  <c:v>1.5666541188132688E-8</c:v>
                </c:pt>
                <c:pt idx="147">
                  <c:v>1.2392944314150188E-8</c:v>
                </c:pt>
                <c:pt idx="148">
                  <c:v>9.787707912441239E-9</c:v>
                </c:pt>
                <c:pt idx="149">
                  <c:v>7.7177842125705652E-9</c:v>
                </c:pt>
                <c:pt idx="150">
                  <c:v>6.0758828498233167E-9</c:v>
                </c:pt>
                <c:pt idx="151">
                  <c:v>4.7756366922823197E-9</c:v>
                </c:pt>
                <c:pt idx="152">
                  <c:v>3.7476437296760669E-9</c:v>
                </c:pt>
                <c:pt idx="153">
                  <c:v>2.9362325198239433E-9</c:v>
                </c:pt>
                <c:pt idx="154">
                  <c:v>2.2968240106821347E-9</c:v>
                </c:pt>
                <c:pt idx="155">
                  <c:v>1.7937839079640889E-9</c:v>
                </c:pt>
                <c:pt idx="156">
                  <c:v>1.3986777188006228E-9</c:v>
                </c:pt>
                <c:pt idx="157">
                  <c:v>1.0888556732770719E-9</c:v>
                </c:pt>
                <c:pt idx="158">
                  <c:v>8.4630734257111825E-10</c:v>
                </c:pt>
                <c:pt idx="159">
                  <c:v>6.5673630963611317E-10</c:v>
                </c:pt>
                <c:pt idx="160">
                  <c:v>5.0881402816450751E-10</c:v>
                </c:pt>
                <c:pt idx="161">
                  <c:v>3.93579304090146E-10</c:v>
                </c:pt>
                <c:pt idx="162">
                  <c:v>3.0395588712144626E-10</c:v>
                </c:pt>
                <c:pt idx="163">
                  <c:v>2.343656687793219E-10</c:v>
                </c:pt>
                <c:pt idx="164">
                  <c:v>1.8041911892025014E-10</c:v>
                </c:pt>
                <c:pt idx="165">
                  <c:v>1.3866799941653288E-10</c:v>
                </c:pt>
                <c:pt idx="166">
                  <c:v>1.0640819373433731E-10</c:v>
                </c:pt>
                <c:pt idx="167">
                  <c:v>8.1522787527001091E-11</c:v>
                </c:pt>
                <c:pt idx="168">
                  <c:v>6.2357414516599119E-11</c:v>
                </c:pt>
                <c:pt idx="169">
                  <c:v>4.7621416319157031E-11</c:v>
                </c:pt>
                <c:pt idx="170">
                  <c:v>3.630961501791834E-11</c:v>
                </c:pt>
                <c:pt idx="171">
                  <c:v>2.7640513661679863E-11</c:v>
                </c:pt>
                <c:pt idx="172">
                  <c:v>2.1007564407069709E-11</c:v>
                </c:pt>
                <c:pt idx="173">
                  <c:v>1.5940811515884035E-11</c:v>
                </c:pt>
                <c:pt idx="174">
                  <c:v>1.2076755629578276E-11</c:v>
                </c:pt>
                <c:pt idx="175">
                  <c:v>9.1347204083646566E-12</c:v>
                </c:pt>
                <c:pt idx="176">
                  <c:v>6.8983522775023123E-12</c:v>
                </c:pt>
                <c:pt idx="177">
                  <c:v>5.2011647075272183E-12</c:v>
                </c:pt>
                <c:pt idx="178">
                  <c:v>3.9152633054495445E-12</c:v>
                </c:pt>
                <c:pt idx="179">
                  <c:v>2.9425677446967314E-12</c:v>
                </c:pt>
                <c:pt idx="180">
                  <c:v>2.2079899631371627E-12</c:v>
                </c:pt>
                <c:pt idx="181">
                  <c:v>1.6541422271611195E-12</c:v>
                </c:pt>
                <c:pt idx="182">
                  <c:v>1.2372393694378057E-12</c:v>
                </c:pt>
                <c:pt idx="183">
                  <c:v>9.2393143256366692E-13</c:v>
                </c:pt>
                <c:pt idx="184">
                  <c:v>6.8885986523987723E-13</c:v>
                </c:pt>
                <c:pt idx="185">
                  <c:v>5.1277536367966953E-13</c:v>
                </c:pt>
                <c:pt idx="186">
                  <c:v>3.8109087422243038E-13</c:v>
                </c:pt>
                <c:pt idx="187">
                  <c:v>2.827711354220845E-13</c:v>
                </c:pt>
                <c:pt idx="188">
                  <c:v>2.0948200940353885E-13</c:v>
                </c:pt>
                <c:pt idx="189">
                  <c:v>1.5493998706286159E-13</c:v>
                </c:pt>
                <c:pt idx="190">
                  <c:v>1.1441564901801488E-13</c:v>
                </c:pt>
                <c:pt idx="191">
                  <c:v>8.4355318664106091E-14</c:v>
                </c:pt>
                <c:pt idx="192">
                  <c:v>6.2093285661813202E-14</c:v>
                </c:pt>
                <c:pt idx="193">
                  <c:v>4.5633306778379198E-14</c:v>
                </c:pt>
                <c:pt idx="194">
                  <c:v>3.3483000480961163E-14</c:v>
                </c:pt>
                <c:pt idx="195">
                  <c:v>2.45285528569645E-14</c:v>
                </c:pt>
                <c:pt idx="196">
                  <c:v>1.794008979127695E-14</c:v>
                </c:pt>
                <c:pt idx="197">
                  <c:v>1.3100335776939031E-14</c:v>
                </c:pt>
                <c:pt idx="198">
                  <c:v>9.5509235985464468E-15</c:v>
                </c:pt>
                <c:pt idx="199">
                  <c:v>6.952058909710446E-15</c:v>
                </c:pt>
                <c:pt idx="200">
                  <c:v>5.0522710835369503E-15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23C-994C-9456-D1EF097D2D31}"/>
            </c:ext>
          </c:extLst>
        </c:ser>
        <c:ser>
          <c:idx val="1"/>
          <c:order val="1"/>
          <c:spPr>
            <a:ln w="9525">
              <a:solidFill>
                <a:schemeClr val="tx1"/>
              </a:solidFill>
              <a:prstDash val="dash"/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(2)'!$D$4:$D$405</c:f>
              <c:numCache>
                <c:formatCode>General</c:formatCode>
                <c:ptCount val="402"/>
                <c:pt idx="201">
                  <c:v>0.39894228040143281</c:v>
                </c:pt>
                <c:pt idx="202">
                  <c:v>0.39862325420460626</c:v>
                </c:pt>
                <c:pt idx="203">
                  <c:v>0.39766770551160974</c:v>
                </c:pt>
                <c:pt idx="204">
                  <c:v>0.3960802117936581</c:v>
                </c:pt>
                <c:pt idx="205">
                  <c:v>0.39386836156854294</c:v>
                </c:pt>
                <c:pt idx="206">
                  <c:v>0.39104269397545793</c:v>
                </c:pt>
                <c:pt idx="207">
                  <c:v>0.38761661512501555</c:v>
                </c:pt>
                <c:pt idx="208">
                  <c:v>0.38360629215347947</c:v>
                </c:pt>
                <c:pt idx="209">
                  <c:v>0.37903052615270233</c:v>
                </c:pt>
                <c:pt idx="210">
                  <c:v>0.37391060537312942</c:v>
                </c:pt>
                <c:pt idx="211">
                  <c:v>0.36827014030332328</c:v>
                </c:pt>
                <c:pt idx="212">
                  <c:v>0.36213488241309216</c:v>
                </c:pt>
                <c:pt idx="213">
                  <c:v>0.35553252850599704</c:v>
                </c:pt>
                <c:pt idx="214">
                  <c:v>0.34849251275897447</c:v>
                </c:pt>
                <c:pt idx="215">
                  <c:v>0.34104578863035251</c:v>
                </c:pt>
                <c:pt idx="216">
                  <c:v>0.33322460289180089</c:v>
                </c:pt>
                <c:pt idx="217">
                  <c:v>0.32506226408408373</c:v>
                </c:pt>
                <c:pt idx="218">
                  <c:v>0.31659290771089393</c:v>
                </c:pt>
                <c:pt idx="219">
                  <c:v>0.3078512604698545</c:v>
                </c:pt>
                <c:pt idx="220">
                  <c:v>0.29887240577595453</c:v>
                </c:pt>
                <c:pt idx="221">
                  <c:v>0.28969155276148223</c:v>
                </c:pt>
                <c:pt idx="222">
                  <c:v>0.2803438108396214</c:v>
                </c:pt>
                <c:pt idx="223">
                  <c:v>0.27086397179833832</c:v>
                </c:pt>
                <c:pt idx="224">
                  <c:v>0.26128630124955438</c:v>
                </c:pt>
                <c:pt idx="225">
                  <c:v>0.25164434109811679</c:v>
                </c:pt>
                <c:pt idx="226">
                  <c:v>0.24197072451914334</c:v>
                </c:pt>
                <c:pt idx="227">
                  <c:v>0.23229700474336656</c:v>
                </c:pt>
                <c:pt idx="228">
                  <c:v>0.22265349875176121</c:v>
                </c:pt>
                <c:pt idx="229">
                  <c:v>0.21306914677571825</c:v>
                </c:pt>
                <c:pt idx="230">
                  <c:v>0.20357138829075938</c:v>
                </c:pt>
                <c:pt idx="231">
                  <c:v>0.19418605498321287</c:v>
                </c:pt>
                <c:pt idx="232">
                  <c:v>0.18493728096330597</c:v>
                </c:pt>
                <c:pt idx="233">
                  <c:v>0.17584743029766312</c:v>
                </c:pt>
                <c:pt idx="234">
                  <c:v>0.16693704174171423</c:v>
                </c:pt>
                <c:pt idx="235">
                  <c:v>0.15822479037038345</c:v>
                </c:pt>
                <c:pt idx="236">
                  <c:v>0.14972746563574491</c:v>
                </c:pt>
                <c:pt idx="237">
                  <c:v>0.14145996522483878</c:v>
                </c:pt>
                <c:pt idx="238">
                  <c:v>0.13343530395100275</c:v>
                </c:pt>
                <c:pt idx="239">
                  <c:v>0.12566463678908812</c:v>
                </c:pt>
                <c:pt idx="240">
                  <c:v>0.11815729505958225</c:v>
                </c:pt>
                <c:pt idx="241">
                  <c:v>0.11092083467945545</c:v>
                </c:pt>
                <c:pt idx="242">
                  <c:v>0.10396109532876405</c:v>
                </c:pt>
                <c:pt idx="243">
                  <c:v>9.7282269331467497E-2</c:v>
                </c:pt>
                <c:pt idx="244">
                  <c:v>9.0886979016283065E-2</c:v>
                </c:pt>
                <c:pt idx="245">
                  <c:v>8.4776361308022755E-2</c:v>
                </c:pt>
                <c:pt idx="246">
                  <c:v>7.8950158300894066E-2</c:v>
                </c:pt>
                <c:pt idx="247">
                  <c:v>7.3406812581656877E-2</c:v>
                </c:pt>
                <c:pt idx="248">
                  <c:v>6.8143566101044578E-2</c:v>
                </c:pt>
                <c:pt idx="249">
                  <c:v>6.3156561435198724E-2</c:v>
                </c:pt>
                <c:pt idx="250">
                  <c:v>5.8440944333451463E-2</c:v>
                </c:pt>
                <c:pt idx="251">
                  <c:v>5.3990966513188084E-2</c:v>
                </c:pt>
                <c:pt idx="252">
                  <c:v>4.98000877350709E-2</c:v>
                </c:pt>
                <c:pt idx="253">
                  <c:v>4.5861076271054867E-2</c:v>
                </c:pt>
                <c:pt idx="254">
                  <c:v>4.2166106961770304E-2</c:v>
                </c:pt>
                <c:pt idx="255">
                  <c:v>3.8706856147455594E-2</c:v>
                </c:pt>
                <c:pt idx="256">
                  <c:v>3.5474592846231418E-2</c:v>
                </c:pt>
                <c:pt idx="257">
                  <c:v>3.2460265643697445E-2</c:v>
                </c:pt>
                <c:pt idx="258">
                  <c:v>2.9654584847341202E-2</c:v>
                </c:pt>
                <c:pt idx="259">
                  <c:v>2.7048099546881782E-2</c:v>
                </c:pt>
                <c:pt idx="260">
                  <c:v>2.463126930638251E-2</c:v>
                </c:pt>
                <c:pt idx="261">
                  <c:v>2.2394530294842827E-2</c:v>
                </c:pt>
                <c:pt idx="262">
                  <c:v>2.0328355738225837E-2</c:v>
                </c:pt>
                <c:pt idx="263">
                  <c:v>1.8423310646862125E-2</c:v>
                </c:pt>
                <c:pt idx="264">
                  <c:v>1.6670100837381081E-2</c:v>
                </c:pt>
                <c:pt idx="265">
                  <c:v>1.5059616327377448E-2</c:v>
                </c:pt>
                <c:pt idx="266">
                  <c:v>1.3582969233685667E-2</c:v>
                </c:pt>
                <c:pt idx="267">
                  <c:v>1.2231526351277971E-2</c:v>
                </c:pt>
                <c:pt idx="268">
                  <c:v>1.099693662940557E-2</c:v>
                </c:pt>
                <c:pt idx="269">
                  <c:v>9.8711537947511301E-3</c:v>
                </c:pt>
                <c:pt idx="270">
                  <c:v>8.8464543982372818E-3</c:v>
                </c:pt>
                <c:pt idx="271">
                  <c:v>7.9154515829799824E-3</c:v>
                </c:pt>
                <c:pt idx="272">
                  <c:v>7.0711048860194504E-3</c:v>
                </c:pt>
                <c:pt idx="273">
                  <c:v>6.3067263962659397E-3</c:v>
                </c:pt>
                <c:pt idx="274">
                  <c:v>5.6159835959909733E-3</c:v>
                </c:pt>
                <c:pt idx="275">
                  <c:v>4.9928992136123937E-3</c:v>
                </c:pt>
                <c:pt idx="276">
                  <c:v>4.431848411938037E-3</c:v>
                </c:pt>
                <c:pt idx="277">
                  <c:v>3.9275536289247806E-3</c:v>
                </c:pt>
                <c:pt idx="278">
                  <c:v>3.4750773778549444E-3</c:v>
                </c:pt>
                <c:pt idx="279">
                  <c:v>3.0698133011047412E-3</c:v>
                </c:pt>
                <c:pt idx="280">
                  <c:v>2.7074757568407116E-3</c:v>
                </c:pt>
                <c:pt idx="281">
                  <c:v>2.38408820146484E-3</c:v>
                </c:pt>
                <c:pt idx="282">
                  <c:v>2.0959706128579488E-3</c:v>
                </c:pt>
                <c:pt idx="283">
                  <c:v>1.8397261808242821E-3</c:v>
                </c:pt>
                <c:pt idx="284">
                  <c:v>1.6122274719771292E-3</c:v>
                </c:pt>
                <c:pt idx="285">
                  <c:v>1.4106022569413861E-3</c:v>
                </c:pt>
                <c:pt idx="286">
                  <c:v>1.2322191684730243E-3</c:v>
                </c:pt>
                <c:pt idx="287">
                  <c:v>1.0746733401537391E-3</c:v>
                </c:pt>
                <c:pt idx="288">
                  <c:v>9.3577215692748064E-4</c:v>
                </c:pt>
                <c:pt idx="289">
                  <c:v>8.1352123108181025E-4</c:v>
                </c:pt>
                <c:pt idx="290">
                  <c:v>7.061107004880388E-4</c:v>
                </c:pt>
                <c:pt idx="291">
                  <c:v>6.119019301137719E-4</c:v>
                </c:pt>
                <c:pt idx="292">
                  <c:v>5.2941468309493464E-4</c:v>
                </c:pt>
                <c:pt idx="293">
                  <c:v>4.5731481405985913E-4</c:v>
                </c:pt>
                <c:pt idx="294">
                  <c:v>3.9440252496915779E-4</c:v>
                </c:pt>
                <c:pt idx="295">
                  <c:v>3.3960121248365473E-4</c:v>
                </c:pt>
                <c:pt idx="296">
                  <c:v>2.9194692579146092E-4</c:v>
                </c:pt>
                <c:pt idx="297">
                  <c:v>2.505784448908621E-4</c:v>
                </c:pt>
                <c:pt idx="298">
                  <c:v>2.1472798150036772E-4</c:v>
                </c:pt>
                <c:pt idx="299">
                  <c:v>1.8371249800245711E-4</c:v>
                </c:pt>
                <c:pt idx="300">
                  <c:v>1.5692563406553264E-4</c:v>
                </c:pt>
                <c:pt idx="301">
                  <c:v>1.3383022576488561E-4</c:v>
                </c:pt>
                <c:pt idx="302">
                  <c:v>1.1395139806886506E-4</c:v>
                </c:pt>
                <c:pt idx="303">
                  <c:v>9.687020839871964E-5</c:v>
                </c:pt>
                <c:pt idx="304">
                  <c:v>8.2217816536286315E-5</c:v>
                </c:pt>
                <c:pt idx="305">
                  <c:v>6.9670154369214381E-5</c:v>
                </c:pt>
                <c:pt idx="306">
                  <c:v>5.894306775653999E-5</c:v>
                </c:pt>
                <c:pt idx="307">
                  <c:v>4.9787902098012314E-5</c:v>
                </c:pt>
                <c:pt idx="308">
                  <c:v>4.198750293161745E-5</c:v>
                </c:pt>
                <c:pt idx="309">
                  <c:v>3.5352603001773239E-5</c:v>
                </c:pt>
                <c:pt idx="310">
                  <c:v>2.9718567676442202E-5</c:v>
                </c:pt>
                <c:pt idx="311">
                  <c:v>2.4942471290053542E-5</c:v>
                </c:pt>
                <c:pt idx="312">
                  <c:v>2.0900477900450451E-5</c:v>
                </c:pt>
                <c:pt idx="313">
                  <c:v>1.748550102663922E-5</c:v>
                </c:pt>
                <c:pt idx="314">
                  <c:v>1.4605118139152993E-5</c:v>
                </c:pt>
                <c:pt idx="315">
                  <c:v>1.2179716970268696E-5</c:v>
                </c:pt>
                <c:pt idx="316">
                  <c:v>1.0140852065486807E-5</c:v>
                </c:pt>
                <c:pt idx="317">
                  <c:v>8.4297913832287768E-6</c:v>
                </c:pt>
                <c:pt idx="318">
                  <c:v>6.9962341432704406E-6</c:v>
                </c:pt>
                <c:pt idx="319">
                  <c:v>5.7971825063572861E-6</c:v>
                </c:pt>
                <c:pt idx="320">
                  <c:v>4.7959510215525429E-6</c:v>
                </c:pt>
                <c:pt idx="321">
                  <c:v>3.9612990910320948E-6</c:v>
                </c:pt>
                <c:pt idx="322">
                  <c:v>3.2666729639932802E-6</c:v>
                </c:pt>
                <c:pt idx="323">
                  <c:v>2.6895449742715364E-6</c:v>
                </c:pt>
                <c:pt idx="324">
                  <c:v>2.2108388745684212E-6</c:v>
                </c:pt>
                <c:pt idx="325">
                  <c:v>1.8144311901820356E-6</c:v>
                </c:pt>
                <c:pt idx="326">
                  <c:v>1.4867195147343045E-6</c:v>
                </c:pt>
                <c:pt idx="327">
                  <c:v>1.2162495989313238E-6</c:v>
                </c:pt>
                <c:pt idx="328">
                  <c:v>9.9339394133991689E-7</c:v>
                </c:pt>
                <c:pt idx="329">
                  <c:v>8.1007537892813733E-7</c:v>
                </c:pt>
                <c:pt idx="330">
                  <c:v>6.5952989685752421E-7</c:v>
                </c:pt>
                <c:pt idx="331">
                  <c:v>5.3610353446976378E-7</c:v>
                </c:pt>
                <c:pt idx="332">
                  <c:v>4.3507886075151113E-7</c:v>
                </c:pt>
                <c:pt idx="333">
                  <c:v>3.5252703126140551E-7</c:v>
                </c:pt>
                <c:pt idx="334">
                  <c:v>2.8518192322839847E-7</c:v>
                </c:pt>
                <c:pt idx="335">
                  <c:v>2.3033328004392201E-7</c:v>
                </c:pt>
                <c:pt idx="336">
                  <c:v>1.8573618445552995E-7</c:v>
                </c:pt>
                <c:pt idx="337">
                  <c:v>1.4953452516715993E-7</c:v>
                </c:pt>
                <c:pt idx="338">
                  <c:v>1.2019642790628228E-7</c:v>
                </c:pt>
                <c:pt idx="339">
                  <c:v>9.6459892842734397E-8</c:v>
                </c:pt>
                <c:pt idx="340">
                  <c:v>7.7287118885229554E-8</c:v>
                </c:pt>
                <c:pt idx="341">
                  <c:v>6.1826205001658877E-8</c:v>
                </c:pt>
                <c:pt idx="342">
                  <c:v>4.9379102271104503E-8</c:v>
                </c:pt>
                <c:pt idx="343">
                  <c:v>3.9374850634998656E-8</c:v>
                </c:pt>
                <c:pt idx="344">
                  <c:v>3.1347273817920041E-8</c:v>
                </c:pt>
                <c:pt idx="345">
                  <c:v>2.4916426972950992E-8</c:v>
                </c:pt>
                <c:pt idx="346">
                  <c:v>1.9773196406244758E-8</c:v>
                </c:pt>
                <c:pt idx="347">
                  <c:v>1.5666541188132688E-8</c:v>
                </c:pt>
                <c:pt idx="348">
                  <c:v>1.2392944314150188E-8</c:v>
                </c:pt>
                <c:pt idx="349">
                  <c:v>9.787707912441239E-9</c:v>
                </c:pt>
                <c:pt idx="350">
                  <c:v>7.7177842125705652E-9</c:v>
                </c:pt>
                <c:pt idx="351">
                  <c:v>6.0758828498233167E-9</c:v>
                </c:pt>
                <c:pt idx="352">
                  <c:v>4.7756366922823197E-9</c:v>
                </c:pt>
                <c:pt idx="353">
                  <c:v>3.7476437296760669E-9</c:v>
                </c:pt>
                <c:pt idx="354">
                  <c:v>2.9362325198239433E-9</c:v>
                </c:pt>
                <c:pt idx="355">
                  <c:v>2.2968240106821347E-9</c:v>
                </c:pt>
                <c:pt idx="356">
                  <c:v>1.7937839079640889E-9</c:v>
                </c:pt>
                <c:pt idx="357">
                  <c:v>1.3986777188006228E-9</c:v>
                </c:pt>
                <c:pt idx="358">
                  <c:v>1.0888556732770719E-9</c:v>
                </c:pt>
                <c:pt idx="359">
                  <c:v>8.4630734257111825E-10</c:v>
                </c:pt>
                <c:pt idx="360">
                  <c:v>6.5673630963611317E-10</c:v>
                </c:pt>
                <c:pt idx="361">
                  <c:v>5.0881402816450751E-10</c:v>
                </c:pt>
                <c:pt idx="362">
                  <c:v>3.93579304090146E-10</c:v>
                </c:pt>
                <c:pt idx="363">
                  <c:v>3.0395588712144626E-10</c:v>
                </c:pt>
                <c:pt idx="364">
                  <c:v>2.343656687793219E-10</c:v>
                </c:pt>
                <c:pt idx="365">
                  <c:v>1.8041911892025014E-10</c:v>
                </c:pt>
                <c:pt idx="366">
                  <c:v>1.3866799941653288E-10</c:v>
                </c:pt>
                <c:pt idx="367">
                  <c:v>1.0640819373433731E-10</c:v>
                </c:pt>
                <c:pt idx="368">
                  <c:v>8.1522787527001091E-11</c:v>
                </c:pt>
                <c:pt idx="369">
                  <c:v>6.2357414516599119E-11</c:v>
                </c:pt>
                <c:pt idx="370">
                  <c:v>4.7621416319157031E-11</c:v>
                </c:pt>
                <c:pt idx="371">
                  <c:v>3.630961501791834E-11</c:v>
                </c:pt>
                <c:pt idx="372">
                  <c:v>2.7640513661679863E-11</c:v>
                </c:pt>
                <c:pt idx="373">
                  <c:v>2.1007564407069709E-11</c:v>
                </c:pt>
                <c:pt idx="374">
                  <c:v>1.5940811515884035E-11</c:v>
                </c:pt>
                <c:pt idx="375">
                  <c:v>1.2076755629578276E-11</c:v>
                </c:pt>
                <c:pt idx="376">
                  <c:v>9.1347204083646566E-12</c:v>
                </c:pt>
                <c:pt idx="377">
                  <c:v>6.8983522775023123E-12</c:v>
                </c:pt>
                <c:pt idx="378">
                  <c:v>5.2011647075272183E-12</c:v>
                </c:pt>
                <c:pt idx="379">
                  <c:v>3.9152633054495445E-12</c:v>
                </c:pt>
                <c:pt idx="380">
                  <c:v>2.9425677446967314E-12</c:v>
                </c:pt>
                <c:pt idx="381">
                  <c:v>2.2079899631371627E-12</c:v>
                </c:pt>
                <c:pt idx="382">
                  <c:v>1.6541422271611195E-12</c:v>
                </c:pt>
                <c:pt idx="383">
                  <c:v>1.2372393694378057E-12</c:v>
                </c:pt>
                <c:pt idx="384">
                  <c:v>9.2393143256366692E-13</c:v>
                </c:pt>
                <c:pt idx="385">
                  <c:v>6.8885986523987723E-13</c:v>
                </c:pt>
                <c:pt idx="386">
                  <c:v>5.1277536367966953E-13</c:v>
                </c:pt>
                <c:pt idx="387">
                  <c:v>3.8109087422243038E-13</c:v>
                </c:pt>
                <c:pt idx="388">
                  <c:v>2.827711354220845E-13</c:v>
                </c:pt>
                <c:pt idx="389">
                  <c:v>2.0948200940353885E-13</c:v>
                </c:pt>
                <c:pt idx="390">
                  <c:v>1.5493998706286159E-13</c:v>
                </c:pt>
                <c:pt idx="391">
                  <c:v>1.1441564901801488E-13</c:v>
                </c:pt>
                <c:pt idx="392">
                  <c:v>8.4355318664106091E-14</c:v>
                </c:pt>
                <c:pt idx="393">
                  <c:v>6.2093285661813202E-14</c:v>
                </c:pt>
                <c:pt idx="394">
                  <c:v>4.5633306778379198E-14</c:v>
                </c:pt>
                <c:pt idx="395">
                  <c:v>3.3483000480961163E-14</c:v>
                </c:pt>
                <c:pt idx="396">
                  <c:v>2.45285528569645E-14</c:v>
                </c:pt>
                <c:pt idx="397">
                  <c:v>1.794008979127695E-14</c:v>
                </c:pt>
                <c:pt idx="398">
                  <c:v>1.3100335776939031E-14</c:v>
                </c:pt>
                <c:pt idx="399">
                  <c:v>9.5509235985464468E-15</c:v>
                </c:pt>
                <c:pt idx="400">
                  <c:v>6.952058909710446E-15</c:v>
                </c:pt>
                <c:pt idx="401">
                  <c:v>5.0522710835369503E-15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523C-994C-9456-D1EF097D2D31}"/>
            </c:ext>
          </c:extLst>
        </c:ser>
        <c:ser>
          <c:idx val="3"/>
          <c:order val="2"/>
          <c:tx>
            <c:v>n=2</c:v>
          </c:tx>
          <c:spPr>
            <a:ln w="9525"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(2)'!$F$4:$F$405</c:f>
              <c:numCache>
                <c:formatCode>General</c:formatCode>
                <c:ptCount val="402"/>
                <c:pt idx="0">
                  <c:v>0.31814028364525304</c:v>
                </c:pt>
                <c:pt idx="1">
                  <c:v>0.31712655789871796</c:v>
                </c:pt>
                <c:pt idx="2">
                  <c:v>0.31511835449180858</c:v>
                </c:pt>
                <c:pt idx="3">
                  <c:v>0.31215326497293938</c:v>
                </c:pt>
                <c:pt idx="4">
                  <c:v>0.3082854934448489</c:v>
                </c:pt>
                <c:pt idx="5">
                  <c:v>0.30358344531411202</c:v>
                </c:pt>
                <c:pt idx="6">
                  <c:v>0.29812682987839845</c:v>
                </c:pt>
                <c:pt idx="7">
                  <c:v>0.29200349563321282</c:v>
                </c:pt>
                <c:pt idx="8">
                  <c:v>0.28530621237452103</c:v>
                </c:pt>
                <c:pt idx="9">
                  <c:v>0.27812960158130184</c:v>
                </c:pt>
                <c:pt idx="10">
                  <c:v>0.27056736191160108</c:v>
                </c:pt>
                <c:pt idx="11">
                  <c:v>0.26270990688723611</c:v>
                </c:pt>
                <c:pt idx="12">
                  <c:v>0.25464247177034982</c:v>
                </c:pt>
                <c:pt idx="13">
                  <c:v>0.24644370774934318</c:v>
                </c:pt>
                <c:pt idx="14">
                  <c:v>0.23818475222678917</c:v>
                </c:pt>
                <c:pt idx="15">
                  <c:v>0.22992868584556256</c:v>
                </c:pt>
                <c:pt idx="16">
                  <c:v>0.22173042484728447</c:v>
                </c:pt>
                <c:pt idx="17">
                  <c:v>0.21363682172763271</c:v>
                </c:pt>
                <c:pt idx="18">
                  <c:v>0.20568704364738721</c:v>
                </c:pt>
                <c:pt idx="19">
                  <c:v>0.19791308944984734</c:v>
                </c:pt>
                <c:pt idx="20">
                  <c:v>0.19034041082278871</c:v>
                </c:pt>
                <c:pt idx="21">
                  <c:v>0.1829885872106792</c:v>
                </c:pt>
                <c:pt idx="22">
                  <c:v>0.1758720788464839</c:v>
                </c:pt>
                <c:pt idx="23">
                  <c:v>0.16900065136454287</c:v>
                </c:pt>
                <c:pt idx="24">
                  <c:v>0.16238047417287121</c:v>
                </c:pt>
                <c:pt idx="25">
                  <c:v>0.15601426247127947</c:v>
                </c:pt>
                <c:pt idx="26">
                  <c:v>0.14990214384883782</c:v>
                </c:pt>
                <c:pt idx="27">
                  <c:v>0.14404196226450922</c:v>
                </c:pt>
                <c:pt idx="28">
                  <c:v>0.13842981412191471</c:v>
                </c:pt>
                <c:pt idx="29">
                  <c:v>0.13306028324276992</c:v>
                </c:pt>
                <c:pt idx="30">
                  <c:v>0.12792703039097494</c:v>
                </c:pt>
                <c:pt idx="31">
                  <c:v>0.1230227733568134</c:v>
                </c:pt>
                <c:pt idx="32">
                  <c:v>0.11833968485579205</c:v>
                </c:pt>
                <c:pt idx="33">
                  <c:v>0.11386954692583624</c:v>
                </c:pt>
                <c:pt idx="34">
                  <c:v>0.10960391045894623</c:v>
                </c:pt>
                <c:pt idx="35">
                  <c:v>0.10553422536776692</c:v>
                </c:pt>
                <c:pt idx="36">
                  <c:v>0.1016519455439153</c:v>
                </c:pt>
                <c:pt idx="37">
                  <c:v>9.7948612354038692E-2</c:v>
                </c:pt>
                <c:pt idx="38">
                  <c:v>9.4415920004778303E-2</c:v>
                </c:pt>
                <c:pt idx="39">
                  <c:v>9.1045765704315856E-2</c:v>
                </c:pt>
                <c:pt idx="40">
                  <c:v>8.7830287168154789E-2</c:v>
                </c:pt>
                <c:pt idx="41">
                  <c:v>8.4761896840262696E-2</c:v>
                </c:pt>
                <c:pt idx="42">
                  <c:v>8.1833262408208193E-2</c:v>
                </c:pt>
                <c:pt idx="43">
                  <c:v>7.9037399022768295E-2</c:v>
                </c:pt>
                <c:pt idx="44">
                  <c:v>7.6367588806257311E-2</c:v>
                </c:pt>
                <c:pt idx="45">
                  <c:v>7.3817428809222638E-2</c:v>
                </c:pt>
                <c:pt idx="46">
                  <c:v>7.1380818678021596E-2</c:v>
                </c:pt>
                <c:pt idx="47">
                  <c:v>6.9051955751859379E-2</c:v>
                </c:pt>
                <c:pt idx="48">
                  <c:v>6.6825328057284958E-2</c:v>
                </c:pt>
                <c:pt idx="49">
                  <c:v>6.4695705736563608E-2</c:v>
                </c:pt>
                <c:pt idx="50">
                  <c:v>6.2658131348173413E-2</c:v>
                </c:pt>
                <c:pt idx="51">
                  <c:v>6.0707909395247506E-2</c:v>
                </c:pt>
                <c:pt idx="52">
                  <c:v>5.8840595368787767E-2</c:v>
                </c:pt>
                <c:pt idx="53">
                  <c:v>5.7051984535157162E-2</c:v>
                </c:pt>
                <c:pt idx="54">
                  <c:v>5.5338100649718419E-2</c:v>
                </c:pt>
                <c:pt idx="55">
                  <c:v>5.3695184739052611E-2</c:v>
                </c:pt>
                <c:pt idx="56">
                  <c:v>5.2119684062042912E-2</c:v>
                </c:pt>
                <c:pt idx="57">
                  <c:v>5.0608241333231122E-2</c:v>
                </c:pt>
                <c:pt idx="58">
                  <c:v>4.9157684270592035E-2</c:v>
                </c:pt>
                <c:pt idx="59">
                  <c:v>4.7765015511934412E-2</c:v>
                </c:pt>
                <c:pt idx="60">
                  <c:v>4.6427402930252916E-2</c:v>
                </c:pt>
                <c:pt idx="61">
                  <c:v>4.5142170366742985E-2</c:v>
                </c:pt>
                <c:pt idx="62">
                  <c:v>4.3906788791342077E-2</c:v>
                </c:pt>
                <c:pt idx="63">
                  <c:v>4.2718867893349936E-2</c:v>
                </c:pt>
                <c:pt idx="64">
                  <c:v>4.1576148099225656E-2</c:v>
                </c:pt>
                <c:pt idx="65">
                  <c:v>4.0476493010341098E-2</c:v>
                </c:pt>
                <c:pt idx="66">
                  <c:v>3.9417882250236298E-2</c:v>
                </c:pt>
                <c:pt idx="67">
                  <c:v>3.8398404708544324E-2</c:v>
                </c:pt>
                <c:pt idx="68">
                  <c:v>3.7416252167080152E-2</c:v>
                </c:pt>
                <c:pt idx="69">
                  <c:v>3.6469713292444271E-2</c:v>
                </c:pt>
                <c:pt idx="70">
                  <c:v>3.5557167978769816E-2</c:v>
                </c:pt>
                <c:pt idx="71">
                  <c:v>3.4677082023975202E-2</c:v>
                </c:pt>
                <c:pt idx="72">
                  <c:v>3.3828002122730419E-2</c:v>
                </c:pt>
                <c:pt idx="73">
                  <c:v>3.3008551159540545E-2</c:v>
                </c:pt>
                <c:pt idx="74">
                  <c:v>3.2217423785672598E-2</c:v>
                </c:pt>
                <c:pt idx="75">
                  <c:v>3.1453382264040992E-2</c:v>
                </c:pt>
                <c:pt idx="76">
                  <c:v>3.0715252566726876E-2</c:v>
                </c:pt>
                <c:pt idx="77">
                  <c:v>3.000192071039582E-2</c:v>
                </c:pt>
                <c:pt idx="78">
                  <c:v>2.9312329315449269E-2</c:v>
                </c:pt>
                <c:pt idx="79">
                  <c:v>2.8645474375482333E-2</c:v>
                </c:pt>
                <c:pt idx="80">
                  <c:v>2.8000402224236085E-2</c:v>
                </c:pt>
                <c:pt idx="81">
                  <c:v>2.7376206687846502E-2</c:v>
                </c:pt>
                <c:pt idx="82">
                  <c:v>2.6772026410990007E-2</c:v>
                </c:pt>
                <c:pt idx="83">
                  <c:v>2.6187042345999407E-2</c:v>
                </c:pt>
                <c:pt idx="84">
                  <c:v>2.5620475670723199E-2</c:v>
                </c:pt>
                <c:pt idx="85">
                  <c:v>2.5071584156374806E-2</c:v>
                </c:pt>
                <c:pt idx="86">
                  <c:v>2.453966300148927E-2</c:v>
                </c:pt>
                <c:pt idx="87">
                  <c:v>2.4024039875369919E-2</c:v>
                </c:pt>
                <c:pt idx="88">
                  <c:v>2.3524074628173196E-2</c:v>
                </c:pt>
                <c:pt idx="89">
                  <c:v>2.3039157243760051E-2</c:v>
                </c:pt>
                <c:pt idx="90">
                  <c:v>2.2568706215546679E-2</c:v>
                </c:pt>
                <c:pt idx="91">
                  <c:v>2.2112167018986991E-2</c:v>
                </c:pt>
                <c:pt idx="92">
                  <c:v>2.1669010674609759E-2</c:v>
                </c:pt>
                <c:pt idx="93">
                  <c:v>2.1238732395781553E-2</c:v>
                </c:pt>
                <c:pt idx="94">
                  <c:v>2.0820850315965405E-2</c:v>
                </c:pt>
                <c:pt idx="95">
                  <c:v>2.0414904290342067E-2</c:v>
                </c:pt>
                <c:pt idx="96">
                  <c:v>2.0020454767163597E-2</c:v>
                </c:pt>
                <c:pt idx="97">
                  <c:v>1.9637081724488446E-2</c:v>
                </c:pt>
                <c:pt idx="98">
                  <c:v>1.9264383668138377E-2</c:v>
                </c:pt>
                <c:pt idx="99">
                  <c:v>1.8901976687110387E-2</c:v>
                </c:pt>
                <c:pt idx="100">
                  <c:v>1.8549493562848209E-2</c:v>
                </c:pt>
                <c:pt idx="101">
                  <c:v>1.8206582929024256E-2</c:v>
                </c:pt>
                <c:pt idx="102">
                  <c:v>1.7872908478738774E-2</c:v>
                </c:pt>
                <c:pt idx="103">
                  <c:v>1.7548148216197861E-2</c:v>
                </c:pt>
                <c:pt idx="104">
                  <c:v>1.7231993750136176E-2</c:v>
                </c:pt>
                <c:pt idx="105">
                  <c:v>1.6924149626491507E-2</c:v>
                </c:pt>
                <c:pt idx="106">
                  <c:v>1.6624332697856254E-2</c:v>
                </c:pt>
                <c:pt idx="107">
                  <c:v>1.6332271527566895E-2</c:v>
                </c:pt>
                <c:pt idx="108">
                  <c:v>1.6047705826291433E-2</c:v>
                </c:pt>
                <c:pt idx="109">
                  <c:v>1.5770385919197667E-2</c:v>
                </c:pt>
                <c:pt idx="110">
                  <c:v>1.5500072241851657E-2</c:v>
                </c:pt>
                <c:pt idx="111">
                  <c:v>1.5236534863155907E-2</c:v>
                </c:pt>
                <c:pt idx="112">
                  <c:v>1.4979553033735481E-2</c:v>
                </c:pt>
                <c:pt idx="113">
                  <c:v>1.4728914758255204E-2</c:v>
                </c:pt>
                <c:pt idx="114">
                  <c:v>1.4484416390284419E-2</c:v>
                </c:pt>
                <c:pt idx="115">
                  <c:v>1.4245862248387198E-2</c:v>
                </c:pt>
                <c:pt idx="116">
                  <c:v>1.4013064252215915E-2</c:v>
                </c:pt>
                <c:pt idx="117">
                  <c:v>1.3785841577447147E-2</c:v>
                </c:pt>
                <c:pt idx="118">
                  <c:v>1.3564020328489548E-2</c:v>
                </c:pt>
                <c:pt idx="119">
                  <c:v>1.3347433227932732E-2</c:v>
                </c:pt>
                <c:pt idx="120">
                  <c:v>1.3135919321815766E-2</c:v>
                </c:pt>
                <c:pt idx="121">
                  <c:v>1.2929323699780278E-2</c:v>
                </c:pt>
                <c:pt idx="122">
                  <c:v>1.2727497229325287E-2</c:v>
                </c:pt>
                <c:pt idx="123">
                  <c:v>1.2530296303328558E-2</c:v>
                </c:pt>
                <c:pt idx="124">
                  <c:v>1.2337582600116173E-2</c:v>
                </c:pt>
                <c:pt idx="125">
                  <c:v>1.2149222855404256E-2</c:v>
                </c:pt>
                <c:pt idx="126">
                  <c:v>1.1965088645418407E-2</c:v>
                </c:pt>
                <c:pt idx="127">
                  <c:v>1.1785056180632483E-2</c:v>
                </c:pt>
                <c:pt idx="128">
                  <c:v>1.1609006109495289E-2</c:v>
                </c:pt>
                <c:pt idx="129">
                  <c:v>1.143682333164686E-2</c:v>
                </c:pt>
                <c:pt idx="130">
                  <c:v>1.1268396820100248E-2</c:v>
                </c:pt>
                <c:pt idx="131">
                  <c:v>1.1103619451886121E-2</c:v>
                </c:pt>
                <c:pt idx="132">
                  <c:v>1.0942387846757081E-2</c:v>
                </c:pt>
                <c:pt idx="133">
                  <c:v>1.0784602213478701E-2</c:v>
                </c:pt>
                <c:pt idx="134">
                  <c:v>1.0630166203338781E-2</c:v>
                </c:pt>
                <c:pt idx="135">
                  <c:v>1.0478986770476439E-2</c:v>
                </c:pt>
                <c:pt idx="136">
                  <c:v>1.033097403869368E-2</c:v>
                </c:pt>
                <c:pt idx="137">
                  <c:v>1.0186041174398178E-2</c:v>
                </c:pt>
                <c:pt idx="138">
                  <c:v>1.0044104265370349E-2</c:v>
                </c:pt>
                <c:pt idx="139">
                  <c:v>9.9050822050558082E-3</c:v>
                </c:pt>
                <c:pt idx="140">
                  <c:v>9.7688965820973746E-3</c:v>
                </c:pt>
                <c:pt idx="141">
                  <c:v>9.6354715748378731E-3</c:v>
                </c:pt>
                <c:pt idx="142">
                  <c:v>9.5047338505665265E-3</c:v>
                </c:pt>
                <c:pt idx="143">
                  <c:v>9.3766124692251859E-3</c:v>
                </c:pt>
                <c:pt idx="144">
                  <c:v>9.2510387914045058E-3</c:v>
                </c:pt>
                <c:pt idx="145">
                  <c:v>9.1279463903776205E-3</c:v>
                </c:pt>
                <c:pt idx="146">
                  <c:v>9.0072709679951957E-3</c:v>
                </c:pt>
                <c:pt idx="147">
                  <c:v>8.8889502742314705E-3</c:v>
                </c:pt>
                <c:pt idx="148">
                  <c:v>8.7729240302317837E-3</c:v>
                </c:pt>
                <c:pt idx="149">
                  <c:v>8.6591338546611607E-3</c:v>
                </c:pt>
                <c:pt idx="150">
                  <c:v>8.5475231932087836E-3</c:v>
                </c:pt>
                <c:pt idx="151">
                  <c:v>8.4380372511103727E-3</c:v>
                </c:pt>
                <c:pt idx="152">
                  <c:v>8.3306229285068298E-3</c:v>
                </c:pt>
                <c:pt idx="153">
                  <c:v>8.2252287585446397E-3</c:v>
                </c:pt>
                <c:pt idx="154">
                  <c:v>8.1218048480680548E-3</c:v>
                </c:pt>
                <c:pt idx="155">
                  <c:v>8.0203028207713051E-3</c:v>
                </c:pt>
                <c:pt idx="156">
                  <c:v>7.9206757627250882E-3</c:v>
                </c:pt>
                <c:pt idx="157">
                  <c:v>7.8228781701362923E-3</c:v>
                </c:pt>
                <c:pt idx="158">
                  <c:v>7.7268658992577727E-3</c:v>
                </c:pt>
                <c:pt idx="159">
                  <c:v>7.632596118336582E-3</c:v>
                </c:pt>
                <c:pt idx="160">
                  <c:v>7.5400272615234014E-3</c:v>
                </c:pt>
                <c:pt idx="161">
                  <c:v>7.449118984619571E-3</c:v>
                </c:pt>
                <c:pt idx="162">
                  <c:v>7.3598321226341912E-3</c:v>
                </c:pt>
                <c:pt idx="163">
                  <c:v>7.2721286490029114E-3</c:v>
                </c:pt>
                <c:pt idx="164">
                  <c:v>7.185971636453411E-3</c:v>
                </c:pt>
                <c:pt idx="165">
                  <c:v>7.1013252194079774E-3</c:v>
                </c:pt>
                <c:pt idx="166">
                  <c:v>7.0181545578525762E-3</c:v>
                </c:pt>
                <c:pt idx="167">
                  <c:v>6.9364258026489737E-3</c:v>
                </c:pt>
                <c:pt idx="168">
                  <c:v>6.8561060621663873E-3</c:v>
                </c:pt>
                <c:pt idx="169">
                  <c:v>6.777163370223954E-3</c:v>
                </c:pt>
                <c:pt idx="170">
                  <c:v>6.6995666552637934E-3</c:v>
                </c:pt>
                <c:pt idx="171">
                  <c:v>6.6232857107001034E-3</c:v>
                </c:pt>
                <c:pt idx="172">
                  <c:v>6.5482911664105836E-3</c:v>
                </c:pt>
                <c:pt idx="173">
                  <c:v>6.4745544612982864E-3</c:v>
                </c:pt>
                <c:pt idx="174">
                  <c:v>6.4020478168955461E-3</c:v>
                </c:pt>
                <c:pt idx="175">
                  <c:v>6.3307442119575584E-3</c:v>
                </c:pt>
                <c:pt idx="176">
                  <c:v>6.2606173580084063E-3</c:v>
                </c:pt>
                <c:pt idx="177">
                  <c:v>6.1916416757927346E-3</c:v>
                </c:pt>
                <c:pt idx="178">
                  <c:v>6.1237922725991493E-3</c:v>
                </c:pt>
                <c:pt idx="179">
                  <c:v>6.0570449204242569E-3</c:v>
                </c:pt>
                <c:pt idx="180">
                  <c:v>5.9913760349314931E-3</c:v>
                </c:pt>
                <c:pt idx="181">
                  <c:v>5.9267626551763805E-3</c:v>
                </c:pt>
                <c:pt idx="182">
                  <c:v>5.8631824240753796E-3</c:v>
                </c:pt>
                <c:pt idx="183">
                  <c:v>5.8006135695698804E-3</c:v>
                </c:pt>
                <c:pt idx="184">
                  <c:v>5.7390348864755714E-3</c:v>
                </c:pt>
                <c:pt idx="185">
                  <c:v>5.6784257189770124E-3</c:v>
                </c:pt>
                <c:pt idx="186">
                  <c:v>5.6187659437437884E-3</c:v>
                </c:pt>
                <c:pt idx="187">
                  <c:v>5.5600359536527874E-3</c:v>
                </c:pt>
                <c:pt idx="188">
                  <c:v>5.5022166420734837E-3</c:v>
                </c:pt>
                <c:pt idx="189">
                  <c:v>5.4452893877132173E-3</c:v>
                </c:pt>
                <c:pt idx="190">
                  <c:v>5.3892360399857304E-3</c:v>
                </c:pt>
                <c:pt idx="191">
                  <c:v>5.3340389048960393E-3</c:v>
                </c:pt>
                <c:pt idx="192">
                  <c:v>5.279680731404824E-3</c:v>
                </c:pt>
                <c:pt idx="193">
                  <c:v>5.2261446982702171E-3</c:v>
                </c:pt>
                <c:pt idx="194">
                  <c:v>5.1734144013347539E-3</c:v>
                </c:pt>
                <c:pt idx="195">
                  <c:v>5.1214738412479486E-3</c:v>
                </c:pt>
                <c:pt idx="196">
                  <c:v>5.0703074116108492E-3</c:v>
                </c:pt>
                <c:pt idx="197">
                  <c:v>5.0198998875117711E-3</c:v>
                </c:pt>
                <c:pt idx="198">
                  <c:v>4.9702364144597081E-3</c:v>
                </c:pt>
                <c:pt idx="199">
                  <c:v>4.9213024976730319E-3</c:v>
                </c:pt>
                <c:pt idx="200">
                  <c:v>-4.9479280192222504E-3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523C-994C-9456-D1EF097D2D31}"/>
            </c:ext>
          </c:extLst>
        </c:ser>
        <c:ser>
          <c:idx val="4"/>
          <c:order val="3"/>
          <c:spPr>
            <a:ln w="9525">
              <a:solidFill>
                <a:schemeClr val="accent6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(2)'!$G$4:$G$405</c:f>
              <c:numCache>
                <c:formatCode>General</c:formatCode>
                <c:ptCount val="402"/>
                <c:pt idx="201">
                  <c:v>0.31814028364525304</c:v>
                </c:pt>
                <c:pt idx="202">
                  <c:v>0.31712655789871796</c:v>
                </c:pt>
                <c:pt idx="203">
                  <c:v>0.31511835449180858</c:v>
                </c:pt>
                <c:pt idx="204">
                  <c:v>0.31215326497293938</c:v>
                </c:pt>
                <c:pt idx="205">
                  <c:v>0.3082854934448489</c:v>
                </c:pt>
                <c:pt idx="206">
                  <c:v>0.30358344531411202</c:v>
                </c:pt>
                <c:pt idx="207">
                  <c:v>0.29812682987839845</c:v>
                </c:pt>
                <c:pt idx="208">
                  <c:v>0.29200349563321282</c:v>
                </c:pt>
                <c:pt idx="209">
                  <c:v>0.28530621237452103</c:v>
                </c:pt>
                <c:pt idx="210">
                  <c:v>0.27812960158130184</c:v>
                </c:pt>
                <c:pt idx="211">
                  <c:v>0.27056736191160108</c:v>
                </c:pt>
                <c:pt idx="212">
                  <c:v>0.26270990688723611</c:v>
                </c:pt>
                <c:pt idx="213">
                  <c:v>0.25464247177034982</c:v>
                </c:pt>
                <c:pt idx="214">
                  <c:v>0.24644370774934318</c:v>
                </c:pt>
                <c:pt idx="215">
                  <c:v>0.23818475222678917</c:v>
                </c:pt>
                <c:pt idx="216">
                  <c:v>0.22992868584556256</c:v>
                </c:pt>
                <c:pt idx="217">
                  <c:v>0.22173042484728447</c:v>
                </c:pt>
                <c:pt idx="218">
                  <c:v>0.21363682172763271</c:v>
                </c:pt>
                <c:pt idx="219">
                  <c:v>0.20568704364738721</c:v>
                </c:pt>
                <c:pt idx="220">
                  <c:v>0.19791308944984734</c:v>
                </c:pt>
                <c:pt idx="221">
                  <c:v>0.19034041082278871</c:v>
                </c:pt>
                <c:pt idx="222">
                  <c:v>0.1829885872106792</c:v>
                </c:pt>
                <c:pt idx="223">
                  <c:v>0.1758720788464839</c:v>
                </c:pt>
                <c:pt idx="224">
                  <c:v>0.16900065136454287</c:v>
                </c:pt>
                <c:pt idx="225">
                  <c:v>0.16238047417287121</c:v>
                </c:pt>
                <c:pt idx="226">
                  <c:v>0.15601426247127947</c:v>
                </c:pt>
                <c:pt idx="227">
                  <c:v>0.14990214384883782</c:v>
                </c:pt>
                <c:pt idx="228">
                  <c:v>0.14404196226450922</c:v>
                </c:pt>
                <c:pt idx="229">
                  <c:v>0.13842981412191471</c:v>
                </c:pt>
                <c:pt idx="230">
                  <c:v>0.13306028324276992</c:v>
                </c:pt>
                <c:pt idx="231">
                  <c:v>0.12792703039097494</c:v>
                </c:pt>
                <c:pt idx="232">
                  <c:v>0.1230227733568134</c:v>
                </c:pt>
                <c:pt idx="233">
                  <c:v>0.11833968485579205</c:v>
                </c:pt>
                <c:pt idx="234">
                  <c:v>0.11386954692583624</c:v>
                </c:pt>
                <c:pt idx="235">
                  <c:v>0.10960391045894623</c:v>
                </c:pt>
                <c:pt idx="236">
                  <c:v>0.10553422536776692</c:v>
                </c:pt>
                <c:pt idx="237">
                  <c:v>0.1016519455439153</c:v>
                </c:pt>
                <c:pt idx="238">
                  <c:v>9.7948612354038692E-2</c:v>
                </c:pt>
                <c:pt idx="239">
                  <c:v>9.4415920004778303E-2</c:v>
                </c:pt>
                <c:pt idx="240">
                  <c:v>9.1045765704315856E-2</c:v>
                </c:pt>
                <c:pt idx="241">
                  <c:v>8.7830287168154789E-2</c:v>
                </c:pt>
                <c:pt idx="242">
                  <c:v>8.4761896840262696E-2</c:v>
                </c:pt>
                <c:pt idx="243">
                  <c:v>8.1833262408208193E-2</c:v>
                </c:pt>
                <c:pt idx="244">
                  <c:v>7.9037399022768295E-2</c:v>
                </c:pt>
                <c:pt idx="245">
                  <c:v>7.6367588806257311E-2</c:v>
                </c:pt>
                <c:pt idx="246">
                  <c:v>7.3817428809222638E-2</c:v>
                </c:pt>
                <c:pt idx="247">
                  <c:v>7.1380818678021596E-2</c:v>
                </c:pt>
                <c:pt idx="248">
                  <c:v>6.9051955751859379E-2</c:v>
                </c:pt>
                <c:pt idx="249">
                  <c:v>6.6825328057284958E-2</c:v>
                </c:pt>
                <c:pt idx="250">
                  <c:v>6.4695705736563608E-2</c:v>
                </c:pt>
                <c:pt idx="251">
                  <c:v>6.2658131348173413E-2</c:v>
                </c:pt>
                <c:pt idx="252">
                  <c:v>6.0707909395247506E-2</c:v>
                </c:pt>
                <c:pt idx="253">
                  <c:v>5.8840595368787767E-2</c:v>
                </c:pt>
                <c:pt idx="254">
                  <c:v>5.7051984535157162E-2</c:v>
                </c:pt>
                <c:pt idx="255">
                  <c:v>5.5338100649718419E-2</c:v>
                </c:pt>
                <c:pt idx="256">
                  <c:v>5.3695184739052611E-2</c:v>
                </c:pt>
                <c:pt idx="257">
                  <c:v>5.2119684062042912E-2</c:v>
                </c:pt>
                <c:pt idx="258">
                  <c:v>5.0608241333231122E-2</c:v>
                </c:pt>
                <c:pt idx="259">
                  <c:v>4.9157684270592035E-2</c:v>
                </c:pt>
                <c:pt idx="260">
                  <c:v>4.7765015511934412E-2</c:v>
                </c:pt>
                <c:pt idx="261">
                  <c:v>4.6427402930252916E-2</c:v>
                </c:pt>
                <c:pt idx="262">
                  <c:v>4.5142170366742985E-2</c:v>
                </c:pt>
                <c:pt idx="263">
                  <c:v>4.3906788791342077E-2</c:v>
                </c:pt>
                <c:pt idx="264">
                  <c:v>4.2718867893349936E-2</c:v>
                </c:pt>
                <c:pt idx="265">
                  <c:v>4.1576148099225656E-2</c:v>
                </c:pt>
                <c:pt idx="266">
                  <c:v>4.0476493010341098E-2</c:v>
                </c:pt>
                <c:pt idx="267">
                  <c:v>3.9417882250236298E-2</c:v>
                </c:pt>
                <c:pt idx="268">
                  <c:v>3.8398404708544324E-2</c:v>
                </c:pt>
                <c:pt idx="269">
                  <c:v>3.7416252167080152E-2</c:v>
                </c:pt>
                <c:pt idx="270">
                  <c:v>3.6469713292444271E-2</c:v>
                </c:pt>
                <c:pt idx="271">
                  <c:v>3.5557167978769816E-2</c:v>
                </c:pt>
                <c:pt idx="272">
                  <c:v>3.4677082023975202E-2</c:v>
                </c:pt>
                <c:pt idx="273">
                  <c:v>3.3828002122730419E-2</c:v>
                </c:pt>
                <c:pt idx="274">
                  <c:v>3.3008551159540545E-2</c:v>
                </c:pt>
                <c:pt idx="275">
                  <c:v>3.2217423785672598E-2</c:v>
                </c:pt>
                <c:pt idx="276">
                  <c:v>3.1453382264040992E-2</c:v>
                </c:pt>
                <c:pt idx="277">
                  <c:v>3.0715252566726876E-2</c:v>
                </c:pt>
                <c:pt idx="278">
                  <c:v>3.000192071039582E-2</c:v>
                </c:pt>
                <c:pt idx="279">
                  <c:v>2.9312329315449269E-2</c:v>
                </c:pt>
                <c:pt idx="280">
                  <c:v>2.8645474375482333E-2</c:v>
                </c:pt>
                <c:pt idx="281">
                  <c:v>2.8000402224236085E-2</c:v>
                </c:pt>
                <c:pt idx="282">
                  <c:v>2.7376206687846502E-2</c:v>
                </c:pt>
                <c:pt idx="283">
                  <c:v>2.6772026410990007E-2</c:v>
                </c:pt>
                <c:pt idx="284">
                  <c:v>2.6187042345999407E-2</c:v>
                </c:pt>
                <c:pt idx="285">
                  <c:v>2.5620475670723199E-2</c:v>
                </c:pt>
                <c:pt idx="286">
                  <c:v>2.5071584156374806E-2</c:v>
                </c:pt>
                <c:pt idx="287">
                  <c:v>2.453966300148927E-2</c:v>
                </c:pt>
                <c:pt idx="288">
                  <c:v>2.4024039875369919E-2</c:v>
                </c:pt>
                <c:pt idx="289">
                  <c:v>2.3524074628173196E-2</c:v>
                </c:pt>
                <c:pt idx="290">
                  <c:v>2.3039157243760051E-2</c:v>
                </c:pt>
                <c:pt idx="291">
                  <c:v>2.2568706215546679E-2</c:v>
                </c:pt>
                <c:pt idx="292">
                  <c:v>2.2112167018986991E-2</c:v>
                </c:pt>
                <c:pt idx="293">
                  <c:v>2.1669010674609759E-2</c:v>
                </c:pt>
                <c:pt idx="294">
                  <c:v>2.1238732395781553E-2</c:v>
                </c:pt>
                <c:pt idx="295">
                  <c:v>2.0820850315965405E-2</c:v>
                </c:pt>
                <c:pt idx="296">
                  <c:v>2.0414904290342067E-2</c:v>
                </c:pt>
                <c:pt idx="297">
                  <c:v>2.0020454767163597E-2</c:v>
                </c:pt>
                <c:pt idx="298">
                  <c:v>1.9637081724488446E-2</c:v>
                </c:pt>
                <c:pt idx="299">
                  <c:v>1.9264383668138377E-2</c:v>
                </c:pt>
                <c:pt idx="300">
                  <c:v>1.8901976687110387E-2</c:v>
                </c:pt>
                <c:pt idx="301">
                  <c:v>1.8549493562848209E-2</c:v>
                </c:pt>
                <c:pt idx="302">
                  <c:v>1.8206582929024256E-2</c:v>
                </c:pt>
                <c:pt idx="303">
                  <c:v>1.7872908478738774E-2</c:v>
                </c:pt>
                <c:pt idx="304">
                  <c:v>1.7548148216197861E-2</c:v>
                </c:pt>
                <c:pt idx="305">
                  <c:v>1.7231993750136176E-2</c:v>
                </c:pt>
                <c:pt idx="306">
                  <c:v>1.6924149626491507E-2</c:v>
                </c:pt>
                <c:pt idx="307">
                  <c:v>1.6624332697856254E-2</c:v>
                </c:pt>
                <c:pt idx="308">
                  <c:v>1.6332271527566895E-2</c:v>
                </c:pt>
                <c:pt idx="309">
                  <c:v>1.6047705826291433E-2</c:v>
                </c:pt>
                <c:pt idx="310">
                  <c:v>1.5770385919197667E-2</c:v>
                </c:pt>
                <c:pt idx="311">
                  <c:v>1.5500072241851657E-2</c:v>
                </c:pt>
                <c:pt idx="312">
                  <c:v>1.5236534863155907E-2</c:v>
                </c:pt>
                <c:pt idx="313">
                  <c:v>1.4979553033735481E-2</c:v>
                </c:pt>
                <c:pt idx="314">
                  <c:v>1.4728914758255204E-2</c:v>
                </c:pt>
                <c:pt idx="315">
                  <c:v>1.4484416390284419E-2</c:v>
                </c:pt>
                <c:pt idx="316">
                  <c:v>1.4245862248387198E-2</c:v>
                </c:pt>
                <c:pt idx="317">
                  <c:v>1.4013064252215915E-2</c:v>
                </c:pt>
                <c:pt idx="318">
                  <c:v>1.3785841577447147E-2</c:v>
                </c:pt>
                <c:pt idx="319">
                  <c:v>1.3564020328489548E-2</c:v>
                </c:pt>
                <c:pt idx="320">
                  <c:v>1.3347433227932732E-2</c:v>
                </c:pt>
                <c:pt idx="321">
                  <c:v>1.3135919321815766E-2</c:v>
                </c:pt>
                <c:pt idx="322">
                  <c:v>1.2929323699780278E-2</c:v>
                </c:pt>
                <c:pt idx="323">
                  <c:v>1.2727497229325287E-2</c:v>
                </c:pt>
                <c:pt idx="324">
                  <c:v>1.2530296303328558E-2</c:v>
                </c:pt>
                <c:pt idx="325">
                  <c:v>1.2337582600116173E-2</c:v>
                </c:pt>
                <c:pt idx="326">
                  <c:v>1.2149222855404256E-2</c:v>
                </c:pt>
                <c:pt idx="327">
                  <c:v>1.1965088645418407E-2</c:v>
                </c:pt>
                <c:pt idx="328">
                  <c:v>1.1785056180632483E-2</c:v>
                </c:pt>
                <c:pt idx="329">
                  <c:v>1.1609006109495289E-2</c:v>
                </c:pt>
                <c:pt idx="330">
                  <c:v>1.143682333164686E-2</c:v>
                </c:pt>
                <c:pt idx="331">
                  <c:v>1.1268396820100248E-2</c:v>
                </c:pt>
                <c:pt idx="332">
                  <c:v>1.1103619451886121E-2</c:v>
                </c:pt>
                <c:pt idx="333">
                  <c:v>1.0942387846757081E-2</c:v>
                </c:pt>
                <c:pt idx="334">
                  <c:v>1.0784602213478701E-2</c:v>
                </c:pt>
                <c:pt idx="335">
                  <c:v>1.0630166203338781E-2</c:v>
                </c:pt>
                <c:pt idx="336">
                  <c:v>1.0478986770476439E-2</c:v>
                </c:pt>
                <c:pt idx="337">
                  <c:v>1.033097403869368E-2</c:v>
                </c:pt>
                <c:pt idx="338">
                  <c:v>1.0186041174398178E-2</c:v>
                </c:pt>
                <c:pt idx="339">
                  <c:v>1.0044104265370349E-2</c:v>
                </c:pt>
                <c:pt idx="340">
                  <c:v>9.9050822050558082E-3</c:v>
                </c:pt>
                <c:pt idx="341">
                  <c:v>9.7688965820973746E-3</c:v>
                </c:pt>
                <c:pt idx="342">
                  <c:v>9.6354715748378731E-3</c:v>
                </c:pt>
                <c:pt idx="343">
                  <c:v>9.5047338505665265E-3</c:v>
                </c:pt>
                <c:pt idx="344">
                  <c:v>9.3766124692251859E-3</c:v>
                </c:pt>
                <c:pt idx="345">
                  <c:v>9.2510387914045058E-3</c:v>
                </c:pt>
                <c:pt idx="346">
                  <c:v>9.1279463903776205E-3</c:v>
                </c:pt>
                <c:pt idx="347">
                  <c:v>9.0072709679951957E-3</c:v>
                </c:pt>
                <c:pt idx="348">
                  <c:v>8.8889502742314705E-3</c:v>
                </c:pt>
                <c:pt idx="349">
                  <c:v>8.7729240302317837E-3</c:v>
                </c:pt>
                <c:pt idx="350">
                  <c:v>8.6591338546611607E-3</c:v>
                </c:pt>
                <c:pt idx="351">
                  <c:v>8.5475231932087836E-3</c:v>
                </c:pt>
                <c:pt idx="352">
                  <c:v>8.4380372511103727E-3</c:v>
                </c:pt>
                <c:pt idx="353">
                  <c:v>8.3306229285068298E-3</c:v>
                </c:pt>
                <c:pt idx="354">
                  <c:v>8.2252287585446397E-3</c:v>
                </c:pt>
                <c:pt idx="355">
                  <c:v>8.1218048480680548E-3</c:v>
                </c:pt>
                <c:pt idx="356">
                  <c:v>8.0203028207713051E-3</c:v>
                </c:pt>
                <c:pt idx="357">
                  <c:v>7.9206757627250882E-3</c:v>
                </c:pt>
                <c:pt idx="358">
                  <c:v>7.8228781701362923E-3</c:v>
                </c:pt>
                <c:pt idx="359">
                  <c:v>7.7268658992577727E-3</c:v>
                </c:pt>
                <c:pt idx="360">
                  <c:v>7.632596118336582E-3</c:v>
                </c:pt>
                <c:pt idx="361">
                  <c:v>7.5400272615234014E-3</c:v>
                </c:pt>
                <c:pt idx="362">
                  <c:v>7.449118984619571E-3</c:v>
                </c:pt>
                <c:pt idx="363">
                  <c:v>7.3598321226341912E-3</c:v>
                </c:pt>
                <c:pt idx="364">
                  <c:v>7.2721286490029114E-3</c:v>
                </c:pt>
                <c:pt idx="365">
                  <c:v>7.185971636453411E-3</c:v>
                </c:pt>
                <c:pt idx="366">
                  <c:v>7.1013252194079774E-3</c:v>
                </c:pt>
                <c:pt idx="367">
                  <c:v>7.0181545578525762E-3</c:v>
                </c:pt>
                <c:pt idx="368">
                  <c:v>6.9364258026489737E-3</c:v>
                </c:pt>
                <c:pt idx="369">
                  <c:v>6.8561060621663873E-3</c:v>
                </c:pt>
                <c:pt idx="370">
                  <c:v>6.777163370223954E-3</c:v>
                </c:pt>
                <c:pt idx="371">
                  <c:v>6.6995666552637934E-3</c:v>
                </c:pt>
                <c:pt idx="372">
                  <c:v>6.6232857107001034E-3</c:v>
                </c:pt>
                <c:pt idx="373">
                  <c:v>6.5482911664105836E-3</c:v>
                </c:pt>
                <c:pt idx="374">
                  <c:v>6.4745544612982864E-3</c:v>
                </c:pt>
                <c:pt idx="375">
                  <c:v>6.4020478168955461E-3</c:v>
                </c:pt>
                <c:pt idx="376">
                  <c:v>6.3307442119575584E-3</c:v>
                </c:pt>
                <c:pt idx="377">
                  <c:v>6.2606173580084063E-3</c:v>
                </c:pt>
                <c:pt idx="378">
                  <c:v>6.1916416757927346E-3</c:v>
                </c:pt>
                <c:pt idx="379">
                  <c:v>6.1237922725991493E-3</c:v>
                </c:pt>
                <c:pt idx="380">
                  <c:v>6.0570449204242569E-3</c:v>
                </c:pt>
                <c:pt idx="381">
                  <c:v>5.9913760349314931E-3</c:v>
                </c:pt>
                <c:pt idx="382">
                  <c:v>5.9267626551763805E-3</c:v>
                </c:pt>
                <c:pt idx="383">
                  <c:v>5.8631824240753796E-3</c:v>
                </c:pt>
                <c:pt idx="384">
                  <c:v>5.8006135695698804E-3</c:v>
                </c:pt>
                <c:pt idx="385">
                  <c:v>5.7390348864755714E-3</c:v>
                </c:pt>
                <c:pt idx="386">
                  <c:v>5.6784257189770124E-3</c:v>
                </c:pt>
                <c:pt idx="387">
                  <c:v>5.6187659437437884E-3</c:v>
                </c:pt>
                <c:pt idx="388">
                  <c:v>5.5600359536527874E-3</c:v>
                </c:pt>
                <c:pt idx="389">
                  <c:v>5.5022166420734837E-3</c:v>
                </c:pt>
                <c:pt idx="390">
                  <c:v>5.4452893877132173E-3</c:v>
                </c:pt>
                <c:pt idx="391">
                  <c:v>5.3892360399857304E-3</c:v>
                </c:pt>
                <c:pt idx="392">
                  <c:v>5.3340389048960393E-3</c:v>
                </c:pt>
                <c:pt idx="393">
                  <c:v>5.279680731404824E-3</c:v>
                </c:pt>
                <c:pt idx="394">
                  <c:v>5.2261446982702171E-3</c:v>
                </c:pt>
                <c:pt idx="395">
                  <c:v>5.1734144013347539E-3</c:v>
                </c:pt>
                <c:pt idx="396">
                  <c:v>5.1214738412479486E-3</c:v>
                </c:pt>
                <c:pt idx="397">
                  <c:v>5.0703074116108492E-3</c:v>
                </c:pt>
                <c:pt idx="398">
                  <c:v>5.0198998875117711E-3</c:v>
                </c:pt>
                <c:pt idx="399">
                  <c:v>4.9702364144597081E-3</c:v>
                </c:pt>
                <c:pt idx="400">
                  <c:v>4.9213024976730319E-3</c:v>
                </c:pt>
                <c:pt idx="401">
                  <c:v>-4.9479280192222504E-3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3-523C-994C-9456-D1EF097D2D31}"/>
            </c:ext>
          </c:extLst>
        </c:ser>
        <c:ser>
          <c:idx val="6"/>
          <c:order val="4"/>
          <c:tx>
            <c:v>n=3</c:v>
          </c:tx>
          <c:spPr>
            <a:ln w="9525"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(2)'!$I$4:$I$405</c:f>
              <c:numCache>
                <c:formatCode>General</c:formatCode>
                <c:ptCount val="402"/>
                <c:pt idx="0">
                  <c:v>0.35341205400219872</c:v>
                </c:pt>
                <c:pt idx="1">
                  <c:v>0.35256606434179094</c:v>
                </c:pt>
                <c:pt idx="2">
                  <c:v>0.35088417301711594</c:v>
                </c:pt>
                <c:pt idx="3">
                  <c:v>0.34838627681353185</c:v>
                </c:pt>
                <c:pt idx="4">
                  <c:v>0.34510153670628224</c:v>
                </c:pt>
                <c:pt idx="5">
                  <c:v>0.34106759443430795</c:v>
                </c:pt>
                <c:pt idx="6">
                  <c:v>0.33632958754918896</c:v>
                </c:pt>
                <c:pt idx="7">
                  <c:v>0.33093900823394462</c:v>
                </c:pt>
                <c:pt idx="8">
                  <c:v>0.32495245599366196</c:v>
                </c:pt>
                <c:pt idx="9">
                  <c:v>0.31843033580733598</c:v>
                </c:pt>
                <c:pt idx="10">
                  <c:v>0.31143555167433712</c:v>
                </c:pt>
                <c:pt idx="11">
                  <c:v>0.30403224111446986</c:v>
                </c:pt>
                <c:pt idx="12">
                  <c:v>0.29628458969749144</c:v>
                </c:pt>
                <c:pt idx="13">
                  <c:v>0.28825575679359461</c:v>
                </c:pt>
                <c:pt idx="14">
                  <c:v>0.28000693517184405</c:v>
                </c:pt>
                <c:pt idx="15">
                  <c:v>0.27159655849592729</c:v>
                </c:pt>
                <c:pt idx="16">
                  <c:v>0.26307966273103867</c:v>
                </c:pt>
                <c:pt idx="17">
                  <c:v>0.25450740040094727</c:v>
                </c:pt>
                <c:pt idx="18">
                  <c:v>0.24592670078622308</c:v>
                </c:pt>
                <c:pt idx="19">
                  <c:v>0.2373800646595822</c:v>
                </c:pt>
                <c:pt idx="20">
                  <c:v>0.22890547901429997</c:v>
                </c:pt>
                <c:pt idx="21">
                  <c:v>0.2205364353655147</c:v>
                </c:pt>
                <c:pt idx="22">
                  <c:v>0.21230203443329296</c:v>
                </c:pt>
                <c:pt idx="23">
                  <c:v>0.20422716015765421</c:v>
                </c:pt>
                <c:pt idx="24">
                  <c:v>0.19633270683939841</c:v>
                </c:pt>
                <c:pt idx="25">
                  <c:v>0.18863584454692692</c:v>
                </c:pt>
                <c:pt idx="26">
                  <c:v>0.18115030959329093</c:v>
                </c:pt>
                <c:pt idx="27">
                  <c:v>0.17388670871522341</c:v>
                </c:pt>
                <c:pt idx="28">
                  <c:v>0.16685282744928817</c:v>
                </c:pt>
                <c:pt idx="29">
                  <c:v>0.16005393500619094</c:v>
                </c:pt>
                <c:pt idx="30">
                  <c:v>0.15349310958009205</c:v>
                </c:pt>
                <c:pt idx="31">
                  <c:v>0.14717135770010284</c:v>
                </c:pt>
                <c:pt idx="32">
                  <c:v>0.14108823189401368</c:v>
                </c:pt>
                <c:pt idx="33">
                  <c:v>0.13524168485643387</c:v>
                </c:pt>
                <c:pt idx="34">
                  <c:v>0.12962851362693137</c:v>
                </c:pt>
                <c:pt idx="35">
                  <c:v>0.12424451211698274</c:v>
                </c:pt>
                <c:pt idx="36">
                  <c:v>0.11908465432470389</c:v>
                </c:pt>
                <c:pt idx="37">
                  <c:v>0.11414325750171164</c:v>
                </c:pt>
                <c:pt idx="38">
                  <c:v>0.10941414569980989</c:v>
                </c:pt>
                <c:pt idx="39">
                  <c:v>0.10489067236256402</c:v>
                </c:pt>
                <c:pt idx="40">
                  <c:v>0.1005660529048395</c:v>
                </c:pt>
                <c:pt idx="41">
                  <c:v>9.643321804187989E-2</c:v>
                </c:pt>
                <c:pt idx="42">
                  <c:v>9.2485026846161111E-2</c:v>
                </c:pt>
                <c:pt idx="43">
                  <c:v>8.871430584703531E-2</c:v>
                </c:pt>
                <c:pt idx="44">
                  <c:v>8.5113906615126814E-2</c:v>
                </c:pt>
                <c:pt idx="45">
                  <c:v>8.167675355845859E-2</c:v>
                </c:pt>
                <c:pt idx="46">
                  <c:v>7.8395883103427433E-2</c:v>
                </c:pt>
                <c:pt idx="47">
                  <c:v>7.5264475340716994E-2</c:v>
                </c:pt>
                <c:pt idx="48">
                  <c:v>7.2275879120872327E-2</c:v>
                </c:pt>
                <c:pt idx="49">
                  <c:v>6.9423631490314455E-2</c:v>
                </c:pt>
                <c:pt idx="50">
                  <c:v>6.6701472267303274E-2</c:v>
                </c:pt>
                <c:pt idx="51">
                  <c:v>6.410335447085963E-2</c:v>
                </c:pt>
                <c:pt idx="52">
                  <c:v>6.1623451234531924E-2</c:v>
                </c:pt>
                <c:pt idx="53">
                  <c:v>5.9256159761905278E-2</c:v>
                </c:pt>
                <c:pt idx="54">
                  <c:v>5.6996102812000723E-2</c:v>
                </c:pt>
                <c:pt idx="55">
                  <c:v>5.4838128140342904E-2</c:v>
                </c:pt>
                <c:pt idx="56">
                  <c:v>5.2777306265301194E-2</c:v>
                </c:pt>
                <c:pt idx="57">
                  <c:v>5.0808929798492074E-2</c:v>
                </c:pt>
                <c:pt idx="58">
                  <c:v>4.8928493501688312E-2</c:v>
                </c:pt>
                <c:pt idx="59">
                  <c:v>4.7131720828596901E-2</c:v>
                </c:pt>
                <c:pt idx="60">
                  <c:v>4.5414523990925978E-2</c:v>
                </c:pt>
                <c:pt idx="61">
                  <c:v>4.3773015193402473E-2</c:v>
                </c:pt>
                <c:pt idx="62">
                  <c:v>4.2203495851721423E-2</c:v>
                </c:pt>
                <c:pt idx="63">
                  <c:v>4.0702449406292314E-2</c:v>
                </c:pt>
                <c:pt idx="64">
                  <c:v>3.9266534020850376E-2</c:v>
                </c:pt>
                <c:pt idx="65">
                  <c:v>3.7892575248108448E-2</c:v>
                </c:pt>
                <c:pt idx="66">
                  <c:v>3.6577558729645659E-2</c:v>
                </c:pt>
                <c:pt idx="67">
                  <c:v>3.5318622984376012E-2</c:v>
                </c:pt>
                <c:pt idx="68">
                  <c:v>3.4113052329132719E-2</c:v>
                </c:pt>
                <c:pt idx="69">
                  <c:v>3.2958269965531792E-2</c:v>
                </c:pt>
                <c:pt idx="70">
                  <c:v>3.1851831259456002E-2</c:v>
                </c:pt>
                <c:pt idx="71">
                  <c:v>3.0791417232890202E-2</c:v>
                </c:pt>
                <c:pt idx="72">
                  <c:v>2.9774828282262491E-2</c:v>
                </c:pt>
                <c:pt idx="73">
                  <c:v>2.8799978132806853E-2</c:v>
                </c:pt>
                <c:pt idx="74">
                  <c:v>2.786488803465555E-2</c:v>
                </c:pt>
                <c:pt idx="75">
                  <c:v>2.6967681203136817E-2</c:v>
                </c:pt>
                <c:pt idx="76">
                  <c:v>2.610657750324161E-2</c:v>
                </c:pt>
                <c:pt idx="77">
                  <c:v>2.527988837605501E-2</c:v>
                </c:pt>
                <c:pt idx="78">
                  <c:v>2.4486012003322292E-2</c:v>
                </c:pt>
                <c:pt idx="79">
                  <c:v>2.3723428704971131E-2</c:v>
                </c:pt>
                <c:pt idx="80">
                  <c:v>2.2990696563401386E-2</c:v>
                </c:pt>
                <c:pt idx="81">
                  <c:v>2.2286447267560277E-2</c:v>
                </c:pt>
                <c:pt idx="82">
                  <c:v>2.1609382169305514E-2</c:v>
                </c:pt>
                <c:pt idx="83">
                  <c:v>2.0958268544089151E-2</c:v>
                </c:pt>
                <c:pt idx="84">
                  <c:v>2.0331936047868392E-2</c:v>
                </c:pt>
                <c:pt idx="85">
                  <c:v>1.9729273361904567E-2</c:v>
                </c:pt>
                <c:pt idx="86">
                  <c:v>1.9149225017175319E-2</c:v>
                </c:pt>
                <c:pt idx="87">
                  <c:v>1.8590788390143543E-2</c:v>
                </c:pt>
                <c:pt idx="88">
                  <c:v>1.8053010861729373E-2</c:v>
                </c:pt>
                <c:pt idx="89">
                  <c:v>1.7534987131542418E-2</c:v>
                </c:pt>
                <c:pt idx="90">
                  <c:v>1.7035856679568903E-2</c:v>
                </c:pt>
                <c:pt idx="91">
                  <c:v>1.6554801367822541E-2</c:v>
                </c:pt>
                <c:pt idx="92">
                  <c:v>1.6091043174647719E-2</c:v>
                </c:pt>
                <c:pt idx="93">
                  <c:v>1.5643842054691839E-2</c:v>
                </c:pt>
                <c:pt idx="94">
                  <c:v>1.521249391779766E-2</c:v>
                </c:pt>
                <c:pt idx="95">
                  <c:v>1.4796328720404435E-2</c:v>
                </c:pt>
                <c:pt idx="96">
                  <c:v>1.4394708663261611E-2</c:v>
                </c:pt>
                <c:pt idx="97">
                  <c:v>1.4007026489625147E-2</c:v>
                </c:pt>
                <c:pt idx="98">
                  <c:v>1.3632703878329015E-2</c:v>
                </c:pt>
                <c:pt idx="99">
                  <c:v>1.3271189926412586E-2</c:v>
                </c:pt>
                <c:pt idx="100">
                  <c:v>1.2921959716283845E-2</c:v>
                </c:pt>
                <c:pt idx="101">
                  <c:v>1.2584512962619712E-2</c:v>
                </c:pt>
                <c:pt idx="102">
                  <c:v>1.2258372734480657E-2</c:v>
                </c:pt>
                <c:pt idx="103">
                  <c:v>1.194308424835727E-2</c:v>
                </c:pt>
                <c:pt idx="104">
                  <c:v>1.1638213728091788E-2</c:v>
                </c:pt>
                <c:pt idx="105">
                  <c:v>1.1343347327852443E-2</c:v>
                </c:pt>
                <c:pt idx="106">
                  <c:v>1.1058090114536904E-2</c:v>
                </c:pt>
                <c:pt idx="107">
                  <c:v>1.0782065106201565E-2</c:v>
                </c:pt>
                <c:pt idx="108">
                  <c:v>1.0514912363299054E-2</c:v>
                </c:pt>
                <c:pt idx="109">
                  <c:v>1.0256288129675472E-2</c:v>
                </c:pt>
                <c:pt idx="110">
                  <c:v>1.0005864020493246E-2</c:v>
                </c:pt>
                <c:pt idx="111">
                  <c:v>9.7633262543566773E-3</c:v>
                </c:pt>
                <c:pt idx="112">
                  <c:v>9.5283749271243209E-3</c:v>
                </c:pt>
                <c:pt idx="113">
                  <c:v>9.3007234089197578E-3</c:v>
                </c:pt>
                <c:pt idx="114">
                  <c:v>9.0800972654733868E-3</c:v>
                </c:pt>
                <c:pt idx="115">
                  <c:v>8.8662345203431997E-3</c:v>
                </c:pt>
                <c:pt idx="116">
                  <c:v>8.6588841749406786E-3</c:v>
                </c:pt>
                <c:pt idx="117">
                  <c:v>8.4578061176325547E-3</c:v>
                </c:pt>
                <c:pt idx="118">
                  <c:v>8.2627705076576356E-3</c:v>
                </c:pt>
                <c:pt idx="119">
                  <c:v>8.0735572810707867E-3</c:v>
                </c:pt>
                <c:pt idx="120">
                  <c:v>7.8899556827321735E-3</c:v>
                </c:pt>
                <c:pt idx="121">
                  <c:v>7.7117638228850005E-3</c:v>
                </c:pt>
                <c:pt idx="122">
                  <c:v>7.5387882569357481E-3</c:v>
                </c:pt>
                <c:pt idx="123">
                  <c:v>7.3708435871287547E-3</c:v>
                </c:pt>
                <c:pt idx="124">
                  <c:v>7.2077520848896634E-3</c:v>
                </c:pt>
                <c:pt idx="125">
                  <c:v>7.049343332689334E-3</c:v>
                </c:pt>
                <c:pt idx="126">
                  <c:v>6.8954538843295117E-3</c:v>
                </c:pt>
                <c:pt idx="127">
                  <c:v>6.7459269426408952E-3</c:v>
                </c:pt>
                <c:pt idx="128">
                  <c:v>6.6006120536229044E-3</c:v>
                </c:pt>
                <c:pt idx="129">
                  <c:v>6.4593648161147934E-3</c:v>
                </c:pt>
                <c:pt idx="130">
                  <c:v>6.3220466061573947E-3</c:v>
                </c:pt>
                <c:pt idx="131">
                  <c:v>6.188524315230157E-3</c:v>
                </c:pt>
                <c:pt idx="132">
                  <c:v>6.0586701016074771E-3</c:v>
                </c:pt>
                <c:pt idx="133">
                  <c:v>5.9323611541267519E-3</c:v>
                </c:pt>
                <c:pt idx="134">
                  <c:v>5.8094794676922194E-3</c:v>
                </c:pt>
                <c:pt idx="135">
                  <c:v>5.6899116298801304E-3</c:v>
                </c:pt>
                <c:pt idx="136">
                  <c:v>5.5735486180511235E-3</c:v>
                </c:pt>
                <c:pt idx="137">
                  <c:v>5.4602856064058427E-3</c:v>
                </c:pt>
                <c:pt idx="138">
                  <c:v>5.3500217824548292E-3</c:v>
                </c:pt>
                <c:pt idx="139">
                  <c:v>5.2426601723983661E-3</c:v>
                </c:pt>
                <c:pt idx="140">
                  <c:v>5.1381074749499598E-3</c:v>
                </c:pt>
                <c:pt idx="141">
                  <c:v>5.0362739031570942E-3</c:v>
                </c:pt>
                <c:pt idx="142">
                  <c:v>4.9370730337947024E-3</c:v>
                </c:pt>
                <c:pt idx="143">
                  <c:v>4.8404216639420924E-3</c:v>
                </c:pt>
                <c:pt idx="144">
                  <c:v>4.7462396743660918E-3</c:v>
                </c:pt>
                <c:pt idx="145">
                  <c:v>4.6544498993533884E-3</c:v>
                </c:pt>
                <c:pt idx="146">
                  <c:v>4.5649780026713804E-3</c:v>
                </c:pt>
                <c:pt idx="147">
                  <c:v>4.4777523593244033E-3</c:v>
                </c:pt>
                <c:pt idx="148">
                  <c:v>4.3927039428251023E-3</c:v>
                </c:pt>
                <c:pt idx="149">
                  <c:v>4.3097662176899837E-3</c:v>
                </c:pt>
                <c:pt idx="150">
                  <c:v>4.2288750368958865E-3</c:v>
                </c:pt>
                <c:pt idx="151">
                  <c:v>4.1499685440495974E-3</c:v>
                </c:pt>
                <c:pt idx="152">
                  <c:v>4.0729870800276808E-3</c:v>
                </c:pt>
                <c:pt idx="153">
                  <c:v>3.9978730938657631E-3</c:v>
                </c:pt>
                <c:pt idx="154">
                  <c:v>3.9245710576896707E-3</c:v>
                </c:pt>
                <c:pt idx="155">
                  <c:v>3.85302738547182E-3</c:v>
                </c:pt>
                <c:pt idx="156">
                  <c:v>3.7831903554472607E-3</c:v>
                </c:pt>
                <c:pt idx="157">
                  <c:v>3.7150100359841613E-3</c:v>
                </c:pt>
                <c:pt idx="158">
                  <c:v>3.6484382147567405E-3</c:v>
                </c:pt>
                <c:pt idx="159">
                  <c:v>3.583428331053328E-3</c:v>
                </c:pt>
                <c:pt idx="160">
                  <c:v>3.5199354110630626E-3</c:v>
                </c:pt>
                <c:pt idx="161">
                  <c:v>3.4579160060045438E-3</c:v>
                </c:pt>
                <c:pt idx="162">
                  <c:v>3.3973281329534692E-3</c:v>
                </c:pt>
                <c:pt idx="163">
                  <c:v>3.3381312182405786E-3</c:v>
                </c:pt>
                <c:pt idx="164">
                  <c:v>3.2802860433011577E-3</c:v>
                </c:pt>
                <c:pt idx="165">
                  <c:v>3.2237546928510059E-3</c:v>
                </c:pt>
                <c:pt idx="166">
                  <c:v>3.1685005052887027E-3</c:v>
                </c:pt>
                <c:pt idx="167">
                  <c:v>3.1144880252104582E-3</c:v>
                </c:pt>
                <c:pt idx="168">
                  <c:v>3.0616829579425014E-3</c:v>
                </c:pt>
                <c:pt idx="169">
                  <c:v>3.0100521259955231E-3</c:v>
                </c:pt>
                <c:pt idx="170">
                  <c:v>2.9595634273522015E-3</c:v>
                </c:pt>
                <c:pt idx="171">
                  <c:v>2.9101857955020124E-3</c:v>
                </c:pt>
                <c:pt idx="172">
                  <c:v>2.8618891611409958E-3</c:v>
                </c:pt>
                <c:pt idx="173">
                  <c:v>2.8146444154645467E-3</c:v>
                </c:pt>
                <c:pt idx="174">
                  <c:v>2.7684233749754074E-3</c:v>
                </c:pt>
                <c:pt idx="175">
                  <c:v>2.7231987477391215E-3</c:v>
                </c:pt>
                <c:pt idx="176">
                  <c:v>2.6789441010227652E-3</c:v>
                </c:pt>
                <c:pt idx="177">
                  <c:v>2.6356338302530448E-3</c:v>
                </c:pt>
                <c:pt idx="178">
                  <c:v>2.5932431292335369E-3</c:v>
                </c:pt>
                <c:pt idx="179">
                  <c:v>2.5517479615669355E-3</c:v>
                </c:pt>
                <c:pt idx="180">
                  <c:v>2.5111250332255312E-3</c:v>
                </c:pt>
                <c:pt idx="181">
                  <c:v>2.4713517662224818E-3</c:v>
                </c:pt>
                <c:pt idx="182">
                  <c:v>2.4324062733293837E-3</c:v>
                </c:pt>
                <c:pt idx="183">
                  <c:v>2.3942673338024959E-3</c:v>
                </c:pt>
                <c:pt idx="184">
                  <c:v>2.356914370065528E-3</c:v>
                </c:pt>
                <c:pt idx="185">
                  <c:v>2.3203274253079816E-3</c:v>
                </c:pt>
                <c:pt idx="186">
                  <c:v>2.2844871419678016E-3</c:v>
                </c:pt>
                <c:pt idx="187">
                  <c:v>2.2493747410454244E-3</c:v>
                </c:pt>
                <c:pt idx="188">
                  <c:v>2.2149720022292601E-3</c:v>
                </c:pt>
                <c:pt idx="189">
                  <c:v>2.1812612447817755E-3</c:v>
                </c:pt>
                <c:pt idx="190">
                  <c:v>2.1482253091699736E-3</c:v>
                </c:pt>
                <c:pt idx="191">
                  <c:v>2.1158475393928487E-3</c:v>
                </c:pt>
                <c:pt idx="192">
                  <c:v>2.0841117659872194E-3</c:v>
                </c:pt>
                <c:pt idx="193">
                  <c:v>2.0530022896809402E-3</c:v>
                </c:pt>
                <c:pt idx="194">
                  <c:v>2.0225038656601392E-3</c:v>
                </c:pt>
                <c:pt idx="195">
                  <c:v>1.9926016884345881E-3</c:v>
                </c:pt>
                <c:pt idx="196">
                  <c:v>1.9632813772665508E-3</c:v>
                </c:pt>
                <c:pt idx="197">
                  <c:v>1.9345289621478575E-3</c:v>
                </c:pt>
                <c:pt idx="198">
                  <c:v>1.9063308702968777E-3</c:v>
                </c:pt>
                <c:pt idx="199">
                  <c:v>1.8786739131555492E-3</c:v>
                </c:pt>
                <c:pt idx="200">
                  <c:v>-9.5425451024942775E-4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4-523C-994C-9456-D1EF097D2D31}"/>
            </c:ext>
          </c:extLst>
        </c:ser>
        <c:ser>
          <c:idx val="7"/>
          <c:order val="5"/>
          <c:spPr>
            <a:ln w="9525">
              <a:solidFill>
                <a:schemeClr val="accent5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(2)'!$J$4:$J$405</c:f>
              <c:numCache>
                <c:formatCode>General</c:formatCode>
                <c:ptCount val="402"/>
                <c:pt idx="201">
                  <c:v>0.35341205400219872</c:v>
                </c:pt>
                <c:pt idx="202">
                  <c:v>0.35256606434179094</c:v>
                </c:pt>
                <c:pt idx="203">
                  <c:v>0.35088417301711594</c:v>
                </c:pt>
                <c:pt idx="204">
                  <c:v>0.34838627681353185</c:v>
                </c:pt>
                <c:pt idx="205">
                  <c:v>0.34510153670628224</c:v>
                </c:pt>
                <c:pt idx="206">
                  <c:v>0.34106759443430795</c:v>
                </c:pt>
                <c:pt idx="207">
                  <c:v>0.33632958754918896</c:v>
                </c:pt>
                <c:pt idx="208">
                  <c:v>0.33093900823394462</c:v>
                </c:pt>
                <c:pt idx="209">
                  <c:v>0.32495245599366196</c:v>
                </c:pt>
                <c:pt idx="210">
                  <c:v>0.31843033580733598</c:v>
                </c:pt>
                <c:pt idx="211">
                  <c:v>0.31143555167433712</c:v>
                </c:pt>
                <c:pt idx="212">
                  <c:v>0.30403224111446986</c:v>
                </c:pt>
                <c:pt idx="213">
                  <c:v>0.29628458969749144</c:v>
                </c:pt>
                <c:pt idx="214">
                  <c:v>0.28825575679359461</c:v>
                </c:pt>
                <c:pt idx="215">
                  <c:v>0.28000693517184405</c:v>
                </c:pt>
                <c:pt idx="216">
                  <c:v>0.27159655849592729</c:v>
                </c:pt>
                <c:pt idx="217">
                  <c:v>0.26307966273103867</c:v>
                </c:pt>
                <c:pt idx="218">
                  <c:v>0.25450740040094727</c:v>
                </c:pt>
                <c:pt idx="219">
                  <c:v>0.24592670078622308</c:v>
                </c:pt>
                <c:pt idx="220">
                  <c:v>0.2373800646595822</c:v>
                </c:pt>
                <c:pt idx="221">
                  <c:v>0.22890547901429997</c:v>
                </c:pt>
                <c:pt idx="222">
                  <c:v>0.2205364353655147</c:v>
                </c:pt>
                <c:pt idx="223">
                  <c:v>0.21230203443329296</c:v>
                </c:pt>
                <c:pt idx="224">
                  <c:v>0.20422716015765421</c:v>
                </c:pt>
                <c:pt idx="225">
                  <c:v>0.19633270683939841</c:v>
                </c:pt>
                <c:pt idx="226">
                  <c:v>0.18863584454692692</c:v>
                </c:pt>
                <c:pt idx="227">
                  <c:v>0.18115030959329093</c:v>
                </c:pt>
                <c:pt idx="228">
                  <c:v>0.17388670871522341</c:v>
                </c:pt>
                <c:pt idx="229">
                  <c:v>0.16685282744928817</c:v>
                </c:pt>
                <c:pt idx="230">
                  <c:v>0.16005393500619094</c:v>
                </c:pt>
                <c:pt idx="231">
                  <c:v>0.15349310958009205</c:v>
                </c:pt>
                <c:pt idx="232">
                  <c:v>0.14717135770010284</c:v>
                </c:pt>
                <c:pt idx="233">
                  <c:v>0.14108823189401368</c:v>
                </c:pt>
                <c:pt idx="234">
                  <c:v>0.13524168485643387</c:v>
                </c:pt>
                <c:pt idx="235">
                  <c:v>0.12962851362693137</c:v>
                </c:pt>
                <c:pt idx="236">
                  <c:v>0.12424451211698274</c:v>
                </c:pt>
                <c:pt idx="237">
                  <c:v>0.11908465432470389</c:v>
                </c:pt>
                <c:pt idx="238">
                  <c:v>0.11414325750171164</c:v>
                </c:pt>
                <c:pt idx="239">
                  <c:v>0.10941414569980989</c:v>
                </c:pt>
                <c:pt idx="240">
                  <c:v>0.10489067236256402</c:v>
                </c:pt>
                <c:pt idx="241">
                  <c:v>0.1005660529048395</c:v>
                </c:pt>
                <c:pt idx="242">
                  <c:v>9.643321804187989E-2</c:v>
                </c:pt>
                <c:pt idx="243">
                  <c:v>9.2485026846161111E-2</c:v>
                </c:pt>
                <c:pt idx="244">
                  <c:v>8.871430584703531E-2</c:v>
                </c:pt>
                <c:pt idx="245">
                  <c:v>8.5113906615126814E-2</c:v>
                </c:pt>
                <c:pt idx="246">
                  <c:v>8.167675355845859E-2</c:v>
                </c:pt>
                <c:pt idx="247">
                  <c:v>7.8395883103427433E-2</c:v>
                </c:pt>
                <c:pt idx="248">
                  <c:v>7.5264475340716994E-2</c:v>
                </c:pt>
                <c:pt idx="249">
                  <c:v>7.2275879120872327E-2</c:v>
                </c:pt>
                <c:pt idx="250">
                  <c:v>6.9423631490314455E-2</c:v>
                </c:pt>
                <c:pt idx="251">
                  <c:v>6.6701472267303274E-2</c:v>
                </c:pt>
                <c:pt idx="252">
                  <c:v>6.410335447085963E-2</c:v>
                </c:pt>
                <c:pt idx="253">
                  <c:v>6.1623451234531924E-2</c:v>
                </c:pt>
                <c:pt idx="254">
                  <c:v>5.9256159761905278E-2</c:v>
                </c:pt>
                <c:pt idx="255">
                  <c:v>5.6996102812000723E-2</c:v>
                </c:pt>
                <c:pt idx="256">
                  <c:v>5.4838128140342904E-2</c:v>
                </c:pt>
                <c:pt idx="257">
                  <c:v>5.2777306265301194E-2</c:v>
                </c:pt>
                <c:pt idx="258">
                  <c:v>5.0808929798492074E-2</c:v>
                </c:pt>
                <c:pt idx="259">
                  <c:v>4.8928493501688312E-2</c:v>
                </c:pt>
                <c:pt idx="260">
                  <c:v>4.7131720828596901E-2</c:v>
                </c:pt>
                <c:pt idx="261">
                  <c:v>4.5414523990925978E-2</c:v>
                </c:pt>
                <c:pt idx="262">
                  <c:v>4.3773015193402473E-2</c:v>
                </c:pt>
                <c:pt idx="263">
                  <c:v>4.2203495851721423E-2</c:v>
                </c:pt>
                <c:pt idx="264">
                  <c:v>4.0702449406292314E-2</c:v>
                </c:pt>
                <c:pt idx="265">
                  <c:v>3.9266534020850376E-2</c:v>
                </c:pt>
                <c:pt idx="266">
                  <c:v>3.7892575248108448E-2</c:v>
                </c:pt>
                <c:pt idx="267">
                  <c:v>3.6577558729645659E-2</c:v>
                </c:pt>
                <c:pt idx="268">
                  <c:v>3.5318622984376012E-2</c:v>
                </c:pt>
                <c:pt idx="269">
                  <c:v>3.4113052329132719E-2</c:v>
                </c:pt>
                <c:pt idx="270">
                  <c:v>3.2958269965531792E-2</c:v>
                </c:pt>
                <c:pt idx="271">
                  <c:v>3.1851831259456002E-2</c:v>
                </c:pt>
                <c:pt idx="272">
                  <c:v>3.0791417232890202E-2</c:v>
                </c:pt>
                <c:pt idx="273">
                  <c:v>2.9774828282262491E-2</c:v>
                </c:pt>
                <c:pt idx="274">
                  <c:v>2.8799978132806853E-2</c:v>
                </c:pt>
                <c:pt idx="275">
                  <c:v>2.786488803465555E-2</c:v>
                </c:pt>
                <c:pt idx="276">
                  <c:v>2.6967681203136817E-2</c:v>
                </c:pt>
                <c:pt idx="277">
                  <c:v>2.610657750324161E-2</c:v>
                </c:pt>
                <c:pt idx="278">
                  <c:v>2.527988837605501E-2</c:v>
                </c:pt>
                <c:pt idx="279">
                  <c:v>2.4486012003322292E-2</c:v>
                </c:pt>
                <c:pt idx="280">
                  <c:v>2.3723428704971131E-2</c:v>
                </c:pt>
                <c:pt idx="281">
                  <c:v>2.2990696563401386E-2</c:v>
                </c:pt>
                <c:pt idx="282">
                  <c:v>2.2286447267560277E-2</c:v>
                </c:pt>
                <c:pt idx="283">
                  <c:v>2.1609382169305514E-2</c:v>
                </c:pt>
                <c:pt idx="284">
                  <c:v>2.0958268544089151E-2</c:v>
                </c:pt>
                <c:pt idx="285">
                  <c:v>2.0331936047868392E-2</c:v>
                </c:pt>
                <c:pt idx="286">
                  <c:v>1.9729273361904567E-2</c:v>
                </c:pt>
                <c:pt idx="287">
                  <c:v>1.9149225017175319E-2</c:v>
                </c:pt>
                <c:pt idx="288">
                  <c:v>1.8590788390143543E-2</c:v>
                </c:pt>
                <c:pt idx="289">
                  <c:v>1.8053010861729373E-2</c:v>
                </c:pt>
                <c:pt idx="290">
                  <c:v>1.7534987131542418E-2</c:v>
                </c:pt>
                <c:pt idx="291">
                  <c:v>1.7035856679568903E-2</c:v>
                </c:pt>
                <c:pt idx="292">
                  <c:v>1.6554801367822541E-2</c:v>
                </c:pt>
                <c:pt idx="293">
                  <c:v>1.6091043174647719E-2</c:v>
                </c:pt>
                <c:pt idx="294">
                  <c:v>1.5643842054691839E-2</c:v>
                </c:pt>
                <c:pt idx="295">
                  <c:v>1.521249391779766E-2</c:v>
                </c:pt>
                <c:pt idx="296">
                  <c:v>1.4796328720404435E-2</c:v>
                </c:pt>
                <c:pt idx="297">
                  <c:v>1.4394708663261611E-2</c:v>
                </c:pt>
                <c:pt idx="298">
                  <c:v>1.4007026489625147E-2</c:v>
                </c:pt>
                <c:pt idx="299">
                  <c:v>1.3632703878329015E-2</c:v>
                </c:pt>
                <c:pt idx="300">
                  <c:v>1.3271189926412586E-2</c:v>
                </c:pt>
                <c:pt idx="301">
                  <c:v>1.2921959716283845E-2</c:v>
                </c:pt>
                <c:pt idx="302">
                  <c:v>1.2584512962619712E-2</c:v>
                </c:pt>
                <c:pt idx="303">
                  <c:v>1.2258372734480657E-2</c:v>
                </c:pt>
                <c:pt idx="304">
                  <c:v>1.194308424835727E-2</c:v>
                </c:pt>
                <c:pt idx="305">
                  <c:v>1.1638213728091788E-2</c:v>
                </c:pt>
                <c:pt idx="306">
                  <c:v>1.1343347327852443E-2</c:v>
                </c:pt>
                <c:pt idx="307">
                  <c:v>1.1058090114536904E-2</c:v>
                </c:pt>
                <c:pt idx="308">
                  <c:v>1.0782065106201565E-2</c:v>
                </c:pt>
                <c:pt idx="309">
                  <c:v>1.0514912363299054E-2</c:v>
                </c:pt>
                <c:pt idx="310">
                  <c:v>1.0256288129675472E-2</c:v>
                </c:pt>
                <c:pt idx="311">
                  <c:v>1.0005864020493246E-2</c:v>
                </c:pt>
                <c:pt idx="312">
                  <c:v>9.7633262543566773E-3</c:v>
                </c:pt>
                <c:pt idx="313">
                  <c:v>9.5283749271243209E-3</c:v>
                </c:pt>
                <c:pt idx="314">
                  <c:v>9.3007234089197578E-3</c:v>
                </c:pt>
                <c:pt idx="315">
                  <c:v>9.0800972654733868E-3</c:v>
                </c:pt>
                <c:pt idx="316">
                  <c:v>8.8662345203431997E-3</c:v>
                </c:pt>
                <c:pt idx="317">
                  <c:v>8.6588841749406786E-3</c:v>
                </c:pt>
                <c:pt idx="318">
                  <c:v>8.4578061176325547E-3</c:v>
                </c:pt>
                <c:pt idx="319">
                  <c:v>8.2627705076576356E-3</c:v>
                </c:pt>
                <c:pt idx="320">
                  <c:v>8.0735572810707867E-3</c:v>
                </c:pt>
                <c:pt idx="321">
                  <c:v>7.8899556827321735E-3</c:v>
                </c:pt>
                <c:pt idx="322">
                  <c:v>7.7117638228850005E-3</c:v>
                </c:pt>
                <c:pt idx="323">
                  <c:v>7.5387882569357481E-3</c:v>
                </c:pt>
                <c:pt idx="324">
                  <c:v>7.3708435871287547E-3</c:v>
                </c:pt>
                <c:pt idx="325">
                  <c:v>7.2077520848896634E-3</c:v>
                </c:pt>
                <c:pt idx="326">
                  <c:v>7.049343332689334E-3</c:v>
                </c:pt>
                <c:pt idx="327">
                  <c:v>6.8954538843295117E-3</c:v>
                </c:pt>
                <c:pt idx="328">
                  <c:v>6.7459269426408952E-3</c:v>
                </c:pt>
                <c:pt idx="329">
                  <c:v>6.6006120536229044E-3</c:v>
                </c:pt>
                <c:pt idx="330">
                  <c:v>6.4593648161147934E-3</c:v>
                </c:pt>
                <c:pt idx="331">
                  <c:v>6.3220466061573947E-3</c:v>
                </c:pt>
                <c:pt idx="332">
                  <c:v>6.188524315230157E-3</c:v>
                </c:pt>
                <c:pt idx="333">
                  <c:v>6.0586701016074771E-3</c:v>
                </c:pt>
                <c:pt idx="334">
                  <c:v>5.9323611541267519E-3</c:v>
                </c:pt>
                <c:pt idx="335">
                  <c:v>5.8094794676922194E-3</c:v>
                </c:pt>
                <c:pt idx="336">
                  <c:v>5.6899116298801304E-3</c:v>
                </c:pt>
                <c:pt idx="337">
                  <c:v>5.5735486180511235E-3</c:v>
                </c:pt>
                <c:pt idx="338">
                  <c:v>5.4602856064058427E-3</c:v>
                </c:pt>
                <c:pt idx="339">
                  <c:v>5.3500217824548292E-3</c:v>
                </c:pt>
                <c:pt idx="340">
                  <c:v>5.2426601723983661E-3</c:v>
                </c:pt>
                <c:pt idx="341">
                  <c:v>5.1381074749499598E-3</c:v>
                </c:pt>
                <c:pt idx="342">
                  <c:v>5.0362739031570942E-3</c:v>
                </c:pt>
                <c:pt idx="343">
                  <c:v>4.9370730337947024E-3</c:v>
                </c:pt>
                <c:pt idx="344">
                  <c:v>4.8404216639420924E-3</c:v>
                </c:pt>
                <c:pt idx="345">
                  <c:v>4.7462396743660918E-3</c:v>
                </c:pt>
                <c:pt idx="346">
                  <c:v>4.6544498993533884E-3</c:v>
                </c:pt>
                <c:pt idx="347">
                  <c:v>4.5649780026713804E-3</c:v>
                </c:pt>
                <c:pt idx="348">
                  <c:v>4.4777523593244033E-3</c:v>
                </c:pt>
                <c:pt idx="349">
                  <c:v>4.3927039428251023E-3</c:v>
                </c:pt>
                <c:pt idx="350">
                  <c:v>4.3097662176899837E-3</c:v>
                </c:pt>
                <c:pt idx="351">
                  <c:v>4.2288750368958865E-3</c:v>
                </c:pt>
                <c:pt idx="352">
                  <c:v>4.1499685440495974E-3</c:v>
                </c:pt>
                <c:pt idx="353">
                  <c:v>4.0729870800276808E-3</c:v>
                </c:pt>
                <c:pt idx="354">
                  <c:v>3.9978730938657631E-3</c:v>
                </c:pt>
                <c:pt idx="355">
                  <c:v>3.9245710576896707E-3</c:v>
                </c:pt>
                <c:pt idx="356">
                  <c:v>3.85302738547182E-3</c:v>
                </c:pt>
                <c:pt idx="357">
                  <c:v>3.7831903554472607E-3</c:v>
                </c:pt>
                <c:pt idx="358">
                  <c:v>3.7150100359841613E-3</c:v>
                </c:pt>
                <c:pt idx="359">
                  <c:v>3.6484382147567405E-3</c:v>
                </c:pt>
                <c:pt idx="360">
                  <c:v>3.583428331053328E-3</c:v>
                </c:pt>
                <c:pt idx="361">
                  <c:v>3.5199354110630626E-3</c:v>
                </c:pt>
                <c:pt idx="362">
                  <c:v>3.4579160060045438E-3</c:v>
                </c:pt>
                <c:pt idx="363">
                  <c:v>3.3973281329534692E-3</c:v>
                </c:pt>
                <c:pt idx="364">
                  <c:v>3.3381312182405786E-3</c:v>
                </c:pt>
                <c:pt idx="365">
                  <c:v>3.2802860433011577E-3</c:v>
                </c:pt>
                <c:pt idx="366">
                  <c:v>3.2237546928510059E-3</c:v>
                </c:pt>
                <c:pt idx="367">
                  <c:v>3.1685005052887027E-3</c:v>
                </c:pt>
                <c:pt idx="368">
                  <c:v>3.1144880252104582E-3</c:v>
                </c:pt>
                <c:pt idx="369">
                  <c:v>3.0616829579425014E-3</c:v>
                </c:pt>
                <c:pt idx="370">
                  <c:v>3.0100521259955231E-3</c:v>
                </c:pt>
                <c:pt idx="371">
                  <c:v>2.9595634273522015E-3</c:v>
                </c:pt>
                <c:pt idx="372">
                  <c:v>2.9101857955020124E-3</c:v>
                </c:pt>
                <c:pt idx="373">
                  <c:v>2.8618891611409958E-3</c:v>
                </c:pt>
                <c:pt idx="374">
                  <c:v>2.8146444154645467E-3</c:v>
                </c:pt>
                <c:pt idx="375">
                  <c:v>2.7684233749754074E-3</c:v>
                </c:pt>
                <c:pt idx="376">
                  <c:v>2.7231987477391215E-3</c:v>
                </c:pt>
                <c:pt idx="377">
                  <c:v>2.6789441010227652E-3</c:v>
                </c:pt>
                <c:pt idx="378">
                  <c:v>2.6356338302530448E-3</c:v>
                </c:pt>
                <c:pt idx="379">
                  <c:v>2.5932431292335369E-3</c:v>
                </c:pt>
                <c:pt idx="380">
                  <c:v>2.5517479615669355E-3</c:v>
                </c:pt>
                <c:pt idx="381">
                  <c:v>2.5111250332255312E-3</c:v>
                </c:pt>
                <c:pt idx="382">
                  <c:v>2.4713517662224818E-3</c:v>
                </c:pt>
                <c:pt idx="383">
                  <c:v>2.4324062733293837E-3</c:v>
                </c:pt>
                <c:pt idx="384">
                  <c:v>2.3942673338024959E-3</c:v>
                </c:pt>
                <c:pt idx="385">
                  <c:v>2.356914370065528E-3</c:v>
                </c:pt>
                <c:pt idx="386">
                  <c:v>2.3203274253079816E-3</c:v>
                </c:pt>
                <c:pt idx="387">
                  <c:v>2.2844871419678016E-3</c:v>
                </c:pt>
                <c:pt idx="388">
                  <c:v>2.2493747410454244E-3</c:v>
                </c:pt>
                <c:pt idx="389">
                  <c:v>2.2149720022292601E-3</c:v>
                </c:pt>
                <c:pt idx="390">
                  <c:v>2.1812612447817755E-3</c:v>
                </c:pt>
                <c:pt idx="391">
                  <c:v>2.1482253091699736E-3</c:v>
                </c:pt>
                <c:pt idx="392">
                  <c:v>2.1158475393928487E-3</c:v>
                </c:pt>
                <c:pt idx="393">
                  <c:v>2.0841117659872194E-3</c:v>
                </c:pt>
                <c:pt idx="394">
                  <c:v>2.0530022896809402E-3</c:v>
                </c:pt>
                <c:pt idx="395">
                  <c:v>2.0225038656601392E-3</c:v>
                </c:pt>
                <c:pt idx="396">
                  <c:v>1.9926016884345881E-3</c:v>
                </c:pt>
                <c:pt idx="397">
                  <c:v>1.9632813772665508E-3</c:v>
                </c:pt>
                <c:pt idx="398">
                  <c:v>1.9345289621478575E-3</c:v>
                </c:pt>
                <c:pt idx="399">
                  <c:v>1.9063308702968777E-3</c:v>
                </c:pt>
                <c:pt idx="400">
                  <c:v>1.8786739131555492E-3</c:v>
                </c:pt>
                <c:pt idx="401">
                  <c:v>-9.5425451024942775E-4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5-523C-994C-9456-D1EF097D2D31}"/>
            </c:ext>
          </c:extLst>
        </c:ser>
        <c:ser>
          <c:idx val="9"/>
          <c:order val="6"/>
          <c:tx>
            <c:v>n=5</c:v>
          </c:tx>
          <c:spPr>
            <a:ln w="952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(2)'!$L$4:$L$405</c:f>
              <c:numCache>
                <c:formatCode>General</c:formatCode>
                <c:ptCount val="402"/>
                <c:pt idx="0">
                  <c:v>0.3794852622793779</c:v>
                </c:pt>
                <c:pt idx="1">
                  <c:v>0.37875781458143876</c:v>
                </c:pt>
                <c:pt idx="2">
                  <c:v>0.37730848697710589</c:v>
                </c:pt>
                <c:pt idx="3">
                  <c:v>0.3751483264844383</c:v>
                </c:pt>
                <c:pt idx="4">
                  <c:v>0.37229368457750567</c:v>
                </c:pt>
                <c:pt idx="5">
                  <c:v>0.36876596083524893</c:v>
                </c:pt>
                <c:pt idx="6">
                  <c:v>0.36459127171794214</c:v>
                </c:pt>
                <c:pt idx="7">
                  <c:v>0.35980005300011042</c:v>
                </c:pt>
                <c:pt idx="8">
                  <c:v>0.35442660588506963</c:v>
                </c:pt>
                <c:pt idx="9">
                  <c:v>0.34850859794759786</c:v>
                </c:pt>
                <c:pt idx="10">
                  <c:v>0.34208653077185791</c:v>
                </c:pt>
                <c:pt idx="11">
                  <c:v>0.3352031864617579</c:v>
                </c:pt>
                <c:pt idx="12">
                  <c:v>0.32790306511055595</c:v>
                </c:pt>
                <c:pt idx="13">
                  <c:v>0.3202318250534808</c:v>
                </c:pt>
                <c:pt idx="14">
                  <c:v>0.31223573562640999</c:v>
                </c:pt>
                <c:pt idx="15">
                  <c:v>0.30396115502268939</c:v>
                </c:pt>
                <c:pt idx="16">
                  <c:v>0.29545403764669992</c:v>
                </c:pt>
                <c:pt idx="17">
                  <c:v>0.28675948164712167</c:v>
                </c:pt>
                <c:pt idx="18">
                  <c:v>0.27792132022217397</c:v>
                </c:pt>
                <c:pt idx="19">
                  <c:v>0.268981761298967</c:v>
                </c:pt>
                <c:pt idx="20">
                  <c:v>0.25998107801915782</c:v>
                </c:pt>
                <c:pt idx="21">
                  <c:v>0.2509573511229628</c:v>
                </c:pt>
                <c:pt idx="22">
                  <c:v>0.24194626302692432</c:v>
                </c:pt>
                <c:pt idx="23">
                  <c:v>0.23298094224651805</c:v>
                </c:pt>
                <c:pt idx="24">
                  <c:v>0.22409185584021504</c:v>
                </c:pt>
                <c:pt idx="25">
                  <c:v>0.21530674675837574</c:v>
                </c:pt>
                <c:pt idx="26">
                  <c:v>0.20665061236959487</c:v>
                </c:pt>
                <c:pt idx="27">
                  <c:v>0.19814572000337577</c:v>
                </c:pt>
                <c:pt idx="28">
                  <c:v>0.18981165507997949</c:v>
                </c:pt>
                <c:pt idx="29">
                  <c:v>0.18166539728005621</c:v>
                </c:pt>
                <c:pt idx="30">
                  <c:v>0.17372142927982021</c:v>
                </c:pt>
                <c:pt idx="31">
                  <c:v>0.16599181570690891</c:v>
                </c:pt>
                <c:pt idx="32">
                  <c:v>0.15848640838430819</c:v>
                </c:pt>
                <c:pt idx="33">
                  <c:v>0.15121292590432894</c:v>
                </c:pt>
                <c:pt idx="34">
                  <c:v>0.14417713563833684</c:v>
                </c:pt>
                <c:pt idx="35">
                  <c:v>0.13738300450162044</c:v>
                </c:pt>
                <c:pt idx="36">
                  <c:v>0.13083289391796171</c:v>
                </c:pt>
                <c:pt idx="37">
                  <c:v>0.12452751674860812</c:v>
                </c:pt>
                <c:pt idx="38">
                  <c:v>0.11846652222374802</c:v>
                </c:pt>
                <c:pt idx="39">
                  <c:v>0.11264817347181133</c:v>
                </c:pt>
                <c:pt idx="40">
                  <c:v>0.10706975104103085</c:v>
                </c:pt>
                <c:pt idx="41">
                  <c:v>0.10172762879890268</c:v>
                </c:pt>
                <c:pt idx="42">
                  <c:v>9.6617401284631046E-2</c:v>
                </c:pt>
                <c:pt idx="43">
                  <c:v>9.1734024511741508E-2</c:v>
                </c:pt>
                <c:pt idx="44">
                  <c:v>8.7071808496841027E-2</c:v>
                </c:pt>
                <c:pt idx="45">
                  <c:v>8.2624770002462655E-2</c:v>
                </c:pt>
                <c:pt idx="46">
                  <c:v>7.8386452634300732E-2</c:v>
                </c:pt>
                <c:pt idx="47">
                  <c:v>7.4350158639416103E-2</c:v>
                </c:pt>
                <c:pt idx="48">
                  <c:v>7.0508990915363584E-2</c:v>
                </c:pt>
                <c:pt idx="49">
                  <c:v>6.685591991038517E-2</c:v>
                </c:pt>
                <c:pt idx="50">
                  <c:v>6.3383842857992728E-2</c:v>
                </c:pt>
                <c:pt idx="51">
                  <c:v>6.008563581081211E-2</c:v>
                </c:pt>
                <c:pt idx="52">
                  <c:v>5.6954198962993967E-2</c:v>
                </c:pt>
                <c:pt idx="53">
                  <c:v>5.3982495762926484E-2</c:v>
                </c:pt>
                <c:pt idx="54">
                  <c:v>5.1163586319849713E-2</c:v>
                </c:pt>
                <c:pt idx="55">
                  <c:v>4.8490663454710765E-2</c:v>
                </c:pt>
                <c:pt idx="56">
                  <c:v>4.5957034806080481E-2</c:v>
                </c:pt>
                <c:pt idx="57">
                  <c:v>4.3556229549226534E-2</c:v>
                </c:pt>
                <c:pt idx="58">
                  <c:v>4.1281920778739288E-2</c:v>
                </c:pt>
                <c:pt idx="59">
                  <c:v>3.9127987253980437E-2</c:v>
                </c:pt>
                <c:pt idx="60">
                  <c:v>3.7088511641489956E-2</c:v>
                </c:pt>
                <c:pt idx="61">
                  <c:v>3.5157786858328446E-2</c:v>
                </c:pt>
                <c:pt idx="62">
                  <c:v>3.3330320101968854E-2</c:v>
                </c:pt>
                <c:pt idx="63">
                  <c:v>3.1600834873473857E-2</c:v>
                </c:pt>
                <c:pt idx="64">
                  <c:v>2.9964271273234522E-2</c:v>
                </c:pt>
                <c:pt idx="65">
                  <c:v>2.841578482229935E-2</c:v>
                </c:pt>
                <c:pt idx="66">
                  <c:v>2.6950744037162477E-2</c:v>
                </c:pt>
                <c:pt idx="67">
                  <c:v>2.5564726962260278E-2</c:v>
                </c:pt>
                <c:pt idx="68">
                  <c:v>2.4253516842296843E-2</c:v>
                </c:pt>
                <c:pt idx="69">
                  <c:v>2.3013097095947607E-2</c:v>
                </c:pt>
                <c:pt idx="70">
                  <c:v>2.1839645733523438E-2</c:v>
                </c:pt>
                <c:pt idx="71">
                  <c:v>2.0729529343786114E-2</c:v>
                </c:pt>
                <c:pt idx="72">
                  <c:v>1.9679296759216366E-2</c:v>
                </c:pt>
                <c:pt idx="73">
                  <c:v>1.8685672494645349E-2</c:v>
                </c:pt>
                <c:pt idx="74">
                  <c:v>1.7745550041146321E-2</c:v>
                </c:pt>
                <c:pt idx="75">
                  <c:v>1.6855985085381827E-2</c:v>
                </c:pt>
                <c:pt idx="76">
                  <c:v>1.6014188714157756E-2</c:v>
                </c:pt>
                <c:pt idx="77">
                  <c:v>1.5217520654587461E-2</c:v>
                </c:pt>
                <c:pt idx="78">
                  <c:v>1.4463482592017681E-2</c:v>
                </c:pt>
                <c:pt idx="79">
                  <c:v>1.3749711600555896E-2</c:v>
                </c:pt>
                <c:pt idx="80">
                  <c:v>1.3073973714606711E-2</c:v>
                </c:pt>
                <c:pt idx="81">
                  <c:v>1.2434158288631722E-2</c:v>
                </c:pt>
                <c:pt idx="82">
                  <c:v>1.1828268674126395E-2</c:v>
                </c:pt>
                <c:pt idx="83">
                  <c:v>1.1254423070739407E-2</c:v>
                </c:pt>
                <c:pt idx="84">
                  <c:v>1.0710841818709085E-2</c:v>
                </c:pt>
                <c:pt idx="85">
                  <c:v>1.0195845601198728E-2</c:v>
                </c:pt>
                <c:pt idx="86">
                  <c:v>9.7078494190069812E-3</c:v>
                </c:pt>
                <c:pt idx="87">
                  <c:v>9.2453575543167028E-3</c:v>
                </c:pt>
                <c:pt idx="88">
                  <c:v>8.8069587522984702E-3</c:v>
                </c:pt>
                <c:pt idx="89">
                  <c:v>8.3913216188687897E-3</c:v>
                </c:pt>
                <c:pt idx="90">
                  <c:v>7.9971902315803933E-3</c:v>
                </c:pt>
                <c:pt idx="91">
                  <c:v>7.6233799595371724E-3</c:v>
                </c:pt>
                <c:pt idx="92">
                  <c:v>7.2687734873702519E-3</c:v>
                </c:pt>
                <c:pt idx="93">
                  <c:v>6.9323170376121733E-3</c:v>
                </c:pt>
                <c:pt idx="94">
                  <c:v>6.6130167852936107E-3</c:v>
                </c:pt>
                <c:pt idx="95">
                  <c:v>6.3099354581967956E-3</c:v>
                </c:pt>
                <c:pt idx="96">
                  <c:v>6.0221891159124184E-3</c:v>
                </c:pt>
                <c:pt idx="97">
                  <c:v>5.7489441007031409E-3</c:v>
                </c:pt>
                <c:pt idx="98">
                  <c:v>5.4894141530504124E-3</c:v>
                </c:pt>
                <c:pt idx="99">
                  <c:v>5.2428576847740336E-3</c:v>
                </c:pt>
                <c:pt idx="100">
                  <c:v>5.0085752026282175E-3</c:v>
                </c:pt>
                <c:pt idx="101">
                  <c:v>4.7859068753824561E-3</c:v>
                </c:pt>
                <c:pt idx="102">
                  <c:v>4.5742302375038494E-3</c:v>
                </c:pt>
                <c:pt idx="103">
                  <c:v>4.3729580227337347E-3</c:v>
                </c:pt>
                <c:pt idx="104">
                  <c:v>4.1815361210137333E-3</c:v>
                </c:pt>
                <c:pt idx="105">
                  <c:v>3.9994416524339197E-3</c:v>
                </c:pt>
                <c:pt idx="106">
                  <c:v>3.8261811520787204E-3</c:v>
                </c:pt>
                <c:pt idx="107">
                  <c:v>3.6612888598792082E-3</c:v>
                </c:pt>
                <c:pt idx="108">
                  <c:v>3.5043251098060852E-3</c:v>
                </c:pt>
                <c:pt idx="109">
                  <c:v>3.3548748129780212E-3</c:v>
                </c:pt>
                <c:pt idx="110">
                  <c:v>3.2125460294917421E-3</c:v>
                </c:pt>
                <c:pt idx="111">
                  <c:v>3.0769686240184227E-3</c:v>
                </c:pt>
                <c:pt idx="112">
                  <c:v>2.9477930004397218E-3</c:v>
                </c:pt>
                <c:pt idx="113">
                  <c:v>2.8246889110316808E-3</c:v>
                </c:pt>
                <c:pt idx="114">
                  <c:v>2.707344335918932E-3</c:v>
                </c:pt>
                <c:pt idx="115">
                  <c:v>2.5954644287479989E-3</c:v>
                </c:pt>
                <c:pt idx="116">
                  <c:v>2.4887705247290692E-3</c:v>
                </c:pt>
                <c:pt idx="117">
                  <c:v>2.3869992074125983E-3</c:v>
                </c:pt>
                <c:pt idx="118">
                  <c:v>2.2899014307441283E-3</c:v>
                </c:pt>
                <c:pt idx="119">
                  <c:v>2.1972416931491027E-3</c:v>
                </c:pt>
                <c:pt idx="120">
                  <c:v>2.1087972605623438E-3</c:v>
                </c:pt>
                <c:pt idx="121">
                  <c:v>2.0243574355003294E-3</c:v>
                </c:pt>
                <c:pt idx="122">
                  <c:v>1.9437228694331276E-3</c:v>
                </c:pt>
                <c:pt idx="123">
                  <c:v>1.8667049158714651E-3</c:v>
                </c:pt>
                <c:pt idx="124">
                  <c:v>1.7931250217327801E-3</c:v>
                </c:pt>
                <c:pt idx="125">
                  <c:v>1.7228141546903122E-3</c:v>
                </c:pt>
                <c:pt idx="126">
                  <c:v>1.6556122643474754E-3</c:v>
                </c:pt>
                <c:pt idx="127">
                  <c:v>1.5913677752001853E-3</c:v>
                </c:pt>
                <c:pt idx="128">
                  <c:v>1.5299371094773177E-3</c:v>
                </c:pt>
                <c:pt idx="129">
                  <c:v>1.4711842380575155E-3</c:v>
                </c:pt>
                <c:pt idx="130">
                  <c:v>1.4149802577714098E-3</c:v>
                </c:pt>
                <c:pt idx="131">
                  <c:v>1.3612029934984185E-3</c:v>
                </c:pt>
                <c:pt idx="132">
                  <c:v>1.3097366235636761E-3</c:v>
                </c:pt>
                <c:pt idx="133">
                  <c:v>1.2604713270291496E-3</c:v>
                </c:pt>
                <c:pt idx="134">
                  <c:v>1.2133029515619246E-3</c:v>
                </c:pt>
                <c:pt idx="135">
                  <c:v>1.168132700637258E-3</c:v>
                </c:pt>
                <c:pt idx="136">
                  <c:v>1.1248668389139541E-3</c:v>
                </c:pt>
                <c:pt idx="137">
                  <c:v>1.0834164146896704E-3</c:v>
                </c:pt>
                <c:pt idx="138">
                  <c:v>1.0436969984064964E-3</c:v>
                </c:pt>
                <c:pt idx="139">
                  <c:v>1.0056284362473479E-3</c:v>
                </c:pt>
                <c:pt idx="140">
                  <c:v>9.6913461791358507E-4</c:v>
                </c:pt>
                <c:pt idx="141">
                  <c:v>9.3414325773886304E-4</c:v>
                </c:pt>
                <c:pt idx="142">
                  <c:v>9.0058568833731756E-4</c:v>
                </c:pt>
                <c:pt idx="143">
                  <c:v>8.6839666604178803E-4</c:v>
                </c:pt>
                <c:pt idx="144">
                  <c:v>8.3751418742466458E-4</c:v>
                </c:pt>
                <c:pt idx="145">
                  <c:v>8.0787931624534193E-4</c:v>
                </c:pt>
                <c:pt idx="146">
                  <c:v>7.7943602020282509E-4</c:v>
                </c:pt>
                <c:pt idx="147">
                  <c:v>7.5213101691181262E-4</c:v>
                </c:pt>
                <c:pt idx="148">
                  <c:v>7.2591362855767446E-4</c:v>
                </c:pt>
                <c:pt idx="149">
                  <c:v>7.0073564471603931E-4</c:v>
                </c:pt>
                <c:pt idx="150">
                  <c:v>6.7655119285707293E-4</c:v>
                </c:pt>
                <c:pt idx="151">
                  <c:v>6.5331661608128921E-4</c:v>
                </c:pt>
                <c:pt idx="152">
                  <c:v>6.3099035766310703E-4</c:v>
                </c:pt>
                <c:pt idx="153">
                  <c:v>6.0953285200397494E-4</c:v>
                </c:pt>
                <c:pt idx="154">
                  <c:v>5.8890642161900332E-4</c:v>
                </c:pt>
                <c:pt idx="155">
                  <c:v>5.6907518436519026E-4</c:v>
                </c:pt>
                <c:pt idx="156">
                  <c:v>5.5000493823494925E-4</c:v>
                </c:pt>
                <c:pt idx="157">
                  <c:v>5.3166312180787816E-4</c:v>
                </c:pt>
                <c:pt idx="158">
                  <c:v>5.1401868370147628E-4</c:v>
                </c:pt>
                <c:pt idx="159">
                  <c:v>4.9704202956279378E-4</c:v>
                </c:pt>
                <c:pt idx="160">
                  <c:v>4.8070494353009849E-4</c:v>
                </c:pt>
                <c:pt idx="161">
                  <c:v>4.6498051872118307E-4</c:v>
                </c:pt>
                <c:pt idx="162">
                  <c:v>4.4984309147082024E-4</c:v>
                </c:pt>
                <c:pt idx="163">
                  <c:v>4.3526817910404024E-4</c:v>
                </c:pt>
                <c:pt idx="164">
                  <c:v>4.2123242104312312E-4</c:v>
                </c:pt>
                <c:pt idx="165">
                  <c:v>4.0771352306035212E-4</c:v>
                </c:pt>
                <c:pt idx="166">
                  <c:v>3.9469020449727486E-4</c:v>
                </c:pt>
                <c:pt idx="167">
                  <c:v>3.8214214828423643E-4</c:v>
                </c:pt>
                <c:pt idx="168">
                  <c:v>3.7004995360176614E-4</c:v>
                </c:pt>
                <c:pt idx="169">
                  <c:v>3.5839509103629527E-4</c:v>
                </c:pt>
                <c:pt idx="170">
                  <c:v>3.4715986009056191E-4</c:v>
                </c:pt>
                <c:pt idx="171">
                  <c:v>3.3632734891709198E-4</c:v>
                </c:pt>
                <c:pt idx="172">
                  <c:v>3.2588139615182655E-4</c:v>
                </c:pt>
                <c:pt idx="173">
                  <c:v>3.1580655473088841E-4</c:v>
                </c:pt>
                <c:pt idx="174">
                  <c:v>3.0608805758149425E-4</c:v>
                </c:pt>
                <c:pt idx="175">
                  <c:v>2.967117850833691E-4</c:v>
                </c:pt>
                <c:pt idx="176">
                  <c:v>2.8766423420370653E-4</c:v>
                </c:pt>
                <c:pt idx="177">
                  <c:v>2.7893248921402266E-4</c:v>
                </c:pt>
                <c:pt idx="178">
                  <c:v>2.7050419390268294E-4</c:v>
                </c:pt>
                <c:pt idx="179">
                  <c:v>2.6236752520153483E-4</c:v>
                </c:pt>
                <c:pt idx="180">
                  <c:v>2.5451116815030121E-4</c:v>
                </c:pt>
                <c:pt idx="181">
                  <c:v>2.4692429212606258E-4</c:v>
                </c:pt>
                <c:pt idx="182">
                  <c:v>2.3959652827022782E-4</c:v>
                </c:pt>
                <c:pt idx="183">
                  <c:v>2.3251794804805405E-4</c:v>
                </c:pt>
                <c:pt idx="184">
                  <c:v>2.2567904288057816E-4</c:v>
                </c:pt>
                <c:pt idx="185">
                  <c:v>2.1907070479152676E-4</c:v>
                </c:pt>
                <c:pt idx="186">
                  <c:v>2.1268420801532427E-4</c:v>
                </c:pt>
                <c:pt idx="187">
                  <c:v>2.065111915152604E-4</c:v>
                </c:pt>
                <c:pt idx="188">
                  <c:v>2.0054364236357861E-4</c:v>
                </c:pt>
                <c:pt idx="189">
                  <c:v>1.9477387993824301E-4</c:v>
                </c:pt>
                <c:pt idx="190">
                  <c:v>1.8919454089376625E-4</c:v>
                </c:pt>
                <c:pt idx="191">
                  <c:v>1.8379856486473787E-4</c:v>
                </c:pt>
                <c:pt idx="192">
                  <c:v>1.7857918086512653E-4</c:v>
                </c:pt>
                <c:pt idx="193">
                  <c:v>1.7352989434595421E-4</c:v>
                </c:pt>
                <c:pt idx="194">
                  <c:v>1.6864447487815348E-4</c:v>
                </c:pt>
                <c:pt idx="195">
                  <c:v>1.6391694442772193E-4</c:v>
                </c:pt>
                <c:pt idx="196">
                  <c:v>1.5934156619311731E-4</c:v>
                </c:pt>
                <c:pt idx="197">
                  <c:v>1.5491283397574347E-4</c:v>
                </c:pt>
                <c:pt idx="198">
                  <c:v>1.5062546205654847E-4</c:v>
                </c:pt>
                <c:pt idx="199">
                  <c:v>1.4647437555260901E-4</c:v>
                </c:pt>
                <c:pt idx="200">
                  <c:v>-3.0806666282875453E-5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6-523C-994C-9456-D1EF097D2D31}"/>
            </c:ext>
          </c:extLst>
        </c:ser>
        <c:ser>
          <c:idx val="10"/>
          <c:order val="7"/>
          <c:spPr>
            <a:ln w="9525">
              <a:solidFill>
                <a:srgbClr val="92D050"/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(2)'!$M$4:$M$405</c:f>
              <c:numCache>
                <c:formatCode>General</c:formatCode>
                <c:ptCount val="402"/>
                <c:pt idx="201">
                  <c:v>0.3794852622793779</c:v>
                </c:pt>
                <c:pt idx="202">
                  <c:v>0.37875781458143876</c:v>
                </c:pt>
                <c:pt idx="203">
                  <c:v>0.37730848697710589</c:v>
                </c:pt>
                <c:pt idx="204">
                  <c:v>0.3751483264844383</c:v>
                </c:pt>
                <c:pt idx="205">
                  <c:v>0.37229368457750567</c:v>
                </c:pt>
                <c:pt idx="206">
                  <c:v>0.36876596083524893</c:v>
                </c:pt>
                <c:pt idx="207">
                  <c:v>0.36459127171794214</c:v>
                </c:pt>
                <c:pt idx="208">
                  <c:v>0.35980005300011042</c:v>
                </c:pt>
                <c:pt idx="209">
                  <c:v>0.35442660588506963</c:v>
                </c:pt>
                <c:pt idx="210">
                  <c:v>0.34850859794759786</c:v>
                </c:pt>
                <c:pt idx="211">
                  <c:v>0.34208653077185791</c:v>
                </c:pt>
                <c:pt idx="212">
                  <c:v>0.3352031864617579</c:v>
                </c:pt>
                <c:pt idx="213">
                  <c:v>0.32790306511055595</c:v>
                </c:pt>
                <c:pt idx="214">
                  <c:v>0.3202318250534808</c:v>
                </c:pt>
                <c:pt idx="215">
                  <c:v>0.31223573562640999</c:v>
                </c:pt>
                <c:pt idx="216">
                  <c:v>0.30396115502268939</c:v>
                </c:pt>
                <c:pt idx="217">
                  <c:v>0.29545403764669992</c:v>
                </c:pt>
                <c:pt idx="218">
                  <c:v>0.28675948164712167</c:v>
                </c:pt>
                <c:pt idx="219">
                  <c:v>0.27792132022217397</c:v>
                </c:pt>
                <c:pt idx="220">
                  <c:v>0.268981761298967</c:v>
                </c:pt>
                <c:pt idx="221">
                  <c:v>0.25998107801915782</c:v>
                </c:pt>
                <c:pt idx="222">
                  <c:v>0.2509573511229628</c:v>
                </c:pt>
                <c:pt idx="223">
                  <c:v>0.24194626302692432</c:v>
                </c:pt>
                <c:pt idx="224">
                  <c:v>0.23298094224651805</c:v>
                </c:pt>
                <c:pt idx="225">
                  <c:v>0.22409185584021504</c:v>
                </c:pt>
                <c:pt idx="226">
                  <c:v>0.21530674675837574</c:v>
                </c:pt>
                <c:pt idx="227">
                  <c:v>0.20665061236959487</c:v>
                </c:pt>
                <c:pt idx="228">
                  <c:v>0.19814572000337577</c:v>
                </c:pt>
                <c:pt idx="229">
                  <c:v>0.18981165507997949</c:v>
                </c:pt>
                <c:pt idx="230">
                  <c:v>0.18166539728005621</c:v>
                </c:pt>
                <c:pt idx="231">
                  <c:v>0.17372142927982021</c:v>
                </c:pt>
                <c:pt idx="232">
                  <c:v>0.16599181570690891</c:v>
                </c:pt>
                <c:pt idx="233">
                  <c:v>0.15848640838430819</c:v>
                </c:pt>
                <c:pt idx="234">
                  <c:v>0.15121292590432894</c:v>
                </c:pt>
                <c:pt idx="235">
                  <c:v>0.14417713563833684</c:v>
                </c:pt>
                <c:pt idx="236">
                  <c:v>0.13738300450162044</c:v>
                </c:pt>
                <c:pt idx="237">
                  <c:v>0.13083289391796171</c:v>
                </c:pt>
                <c:pt idx="238">
                  <c:v>0.12452751674860812</c:v>
                </c:pt>
                <c:pt idx="239">
                  <c:v>0.11846652222374802</c:v>
                </c:pt>
                <c:pt idx="240">
                  <c:v>0.11264817347181133</c:v>
                </c:pt>
                <c:pt idx="241">
                  <c:v>0.10706975104103085</c:v>
                </c:pt>
                <c:pt idx="242">
                  <c:v>0.10172762879890268</c:v>
                </c:pt>
                <c:pt idx="243">
                  <c:v>9.6617401284631046E-2</c:v>
                </c:pt>
                <c:pt idx="244">
                  <c:v>9.1734024511741508E-2</c:v>
                </c:pt>
                <c:pt idx="245">
                  <c:v>8.7071808496841027E-2</c:v>
                </c:pt>
                <c:pt idx="246">
                  <c:v>8.2624770002462655E-2</c:v>
                </c:pt>
                <c:pt idx="247">
                  <c:v>7.8386452634300732E-2</c:v>
                </c:pt>
                <c:pt idx="248">
                  <c:v>7.4350158639416103E-2</c:v>
                </c:pt>
                <c:pt idx="249">
                  <c:v>7.0508990915363584E-2</c:v>
                </c:pt>
                <c:pt idx="250">
                  <c:v>6.685591991038517E-2</c:v>
                </c:pt>
                <c:pt idx="251">
                  <c:v>6.3383842857992728E-2</c:v>
                </c:pt>
                <c:pt idx="252">
                  <c:v>6.008563581081211E-2</c:v>
                </c:pt>
                <c:pt idx="253">
                  <c:v>5.6954198962993967E-2</c:v>
                </c:pt>
                <c:pt idx="254">
                  <c:v>5.3982495762926484E-2</c:v>
                </c:pt>
                <c:pt idx="255">
                  <c:v>5.1163586319849713E-2</c:v>
                </c:pt>
                <c:pt idx="256">
                  <c:v>4.8490663454710765E-2</c:v>
                </c:pt>
                <c:pt idx="257">
                  <c:v>4.5957034806080481E-2</c:v>
                </c:pt>
                <c:pt idx="258">
                  <c:v>4.3556229549226534E-2</c:v>
                </c:pt>
                <c:pt idx="259">
                  <c:v>4.1281920778739288E-2</c:v>
                </c:pt>
                <c:pt idx="260">
                  <c:v>3.9127987253980437E-2</c:v>
                </c:pt>
                <c:pt idx="261">
                  <c:v>3.7088511641489956E-2</c:v>
                </c:pt>
                <c:pt idx="262">
                  <c:v>3.5157786858328446E-2</c:v>
                </c:pt>
                <c:pt idx="263">
                  <c:v>3.3330320101968854E-2</c:v>
                </c:pt>
                <c:pt idx="264">
                  <c:v>3.1600834873473857E-2</c:v>
                </c:pt>
                <c:pt idx="265">
                  <c:v>2.9964271273234522E-2</c:v>
                </c:pt>
                <c:pt idx="266">
                  <c:v>2.841578482229935E-2</c:v>
                </c:pt>
                <c:pt idx="267">
                  <c:v>2.6950744037162477E-2</c:v>
                </c:pt>
                <c:pt idx="268">
                  <c:v>2.5564726962260278E-2</c:v>
                </c:pt>
                <c:pt idx="269">
                  <c:v>2.4253516842296843E-2</c:v>
                </c:pt>
                <c:pt idx="270">
                  <c:v>2.3013097095947607E-2</c:v>
                </c:pt>
                <c:pt idx="271">
                  <c:v>2.1839645733523438E-2</c:v>
                </c:pt>
                <c:pt idx="272">
                  <c:v>2.0729529343786114E-2</c:v>
                </c:pt>
                <c:pt idx="273">
                  <c:v>1.9679296759216366E-2</c:v>
                </c:pt>
                <c:pt idx="274">
                  <c:v>1.8685672494645349E-2</c:v>
                </c:pt>
                <c:pt idx="275">
                  <c:v>1.7745550041146321E-2</c:v>
                </c:pt>
                <c:pt idx="276">
                  <c:v>1.6855985085381827E-2</c:v>
                </c:pt>
                <c:pt idx="277">
                  <c:v>1.6014188714157756E-2</c:v>
                </c:pt>
                <c:pt idx="278">
                  <c:v>1.5217520654587461E-2</c:v>
                </c:pt>
                <c:pt idx="279">
                  <c:v>1.4463482592017681E-2</c:v>
                </c:pt>
                <c:pt idx="280">
                  <c:v>1.3749711600555896E-2</c:v>
                </c:pt>
                <c:pt idx="281">
                  <c:v>1.3073973714606711E-2</c:v>
                </c:pt>
                <c:pt idx="282">
                  <c:v>1.2434158288631722E-2</c:v>
                </c:pt>
                <c:pt idx="283">
                  <c:v>1.1828268674126395E-2</c:v>
                </c:pt>
                <c:pt idx="284">
                  <c:v>1.1254423070739407E-2</c:v>
                </c:pt>
                <c:pt idx="285">
                  <c:v>1.0710841818709085E-2</c:v>
                </c:pt>
                <c:pt idx="286">
                  <c:v>1.0195845601198728E-2</c:v>
                </c:pt>
                <c:pt idx="287">
                  <c:v>9.7078494190069812E-3</c:v>
                </c:pt>
                <c:pt idx="288">
                  <c:v>9.2453575543167028E-3</c:v>
                </c:pt>
                <c:pt idx="289">
                  <c:v>8.8069587522984702E-3</c:v>
                </c:pt>
                <c:pt idx="290">
                  <c:v>8.3913216188687897E-3</c:v>
                </c:pt>
                <c:pt idx="291">
                  <c:v>7.9971902315803933E-3</c:v>
                </c:pt>
                <c:pt idx="292">
                  <c:v>7.6233799595371724E-3</c:v>
                </c:pt>
                <c:pt idx="293">
                  <c:v>7.2687734873702519E-3</c:v>
                </c:pt>
                <c:pt idx="294">
                  <c:v>6.9323170376121733E-3</c:v>
                </c:pt>
                <c:pt idx="295">
                  <c:v>6.6130167852936107E-3</c:v>
                </c:pt>
                <c:pt idx="296">
                  <c:v>6.3099354581967956E-3</c:v>
                </c:pt>
                <c:pt idx="297">
                  <c:v>6.0221891159124184E-3</c:v>
                </c:pt>
                <c:pt idx="298">
                  <c:v>5.7489441007031409E-3</c:v>
                </c:pt>
                <c:pt idx="299">
                  <c:v>5.4894141530504124E-3</c:v>
                </c:pt>
                <c:pt idx="300">
                  <c:v>5.2428576847740336E-3</c:v>
                </c:pt>
                <c:pt idx="301">
                  <c:v>5.0085752026282175E-3</c:v>
                </c:pt>
                <c:pt idx="302">
                  <c:v>4.7859068753824561E-3</c:v>
                </c:pt>
                <c:pt idx="303">
                  <c:v>4.5742302375038494E-3</c:v>
                </c:pt>
                <c:pt idx="304">
                  <c:v>4.3729580227337347E-3</c:v>
                </c:pt>
                <c:pt idx="305">
                  <c:v>4.1815361210137333E-3</c:v>
                </c:pt>
                <c:pt idx="306">
                  <c:v>3.9994416524339197E-3</c:v>
                </c:pt>
                <c:pt idx="307">
                  <c:v>3.8261811520787204E-3</c:v>
                </c:pt>
                <c:pt idx="308">
                  <c:v>3.6612888598792082E-3</c:v>
                </c:pt>
                <c:pt idx="309">
                  <c:v>3.5043251098060852E-3</c:v>
                </c:pt>
                <c:pt idx="310">
                  <c:v>3.3548748129780212E-3</c:v>
                </c:pt>
                <c:pt idx="311">
                  <c:v>3.2125460294917421E-3</c:v>
                </c:pt>
                <c:pt idx="312">
                  <c:v>3.0769686240184227E-3</c:v>
                </c:pt>
                <c:pt idx="313">
                  <c:v>2.9477930004397218E-3</c:v>
                </c:pt>
                <c:pt idx="314">
                  <c:v>2.8246889110316808E-3</c:v>
                </c:pt>
                <c:pt idx="315">
                  <c:v>2.707344335918932E-3</c:v>
                </c:pt>
                <c:pt idx="316">
                  <c:v>2.5954644287479989E-3</c:v>
                </c:pt>
                <c:pt idx="317">
                  <c:v>2.4887705247290692E-3</c:v>
                </c:pt>
                <c:pt idx="318">
                  <c:v>2.3869992074125983E-3</c:v>
                </c:pt>
                <c:pt idx="319">
                  <c:v>2.2899014307441283E-3</c:v>
                </c:pt>
                <c:pt idx="320">
                  <c:v>2.1972416931491027E-3</c:v>
                </c:pt>
                <c:pt idx="321">
                  <c:v>2.1087972605623438E-3</c:v>
                </c:pt>
                <c:pt idx="322">
                  <c:v>2.0243574355003294E-3</c:v>
                </c:pt>
                <c:pt idx="323">
                  <c:v>1.9437228694331276E-3</c:v>
                </c:pt>
                <c:pt idx="324">
                  <c:v>1.8667049158714651E-3</c:v>
                </c:pt>
                <c:pt idx="325">
                  <c:v>1.7931250217327801E-3</c:v>
                </c:pt>
                <c:pt idx="326">
                  <c:v>1.7228141546903122E-3</c:v>
                </c:pt>
                <c:pt idx="327">
                  <c:v>1.6556122643474754E-3</c:v>
                </c:pt>
                <c:pt idx="328">
                  <c:v>1.5913677752001853E-3</c:v>
                </c:pt>
                <c:pt idx="329">
                  <c:v>1.5299371094773177E-3</c:v>
                </c:pt>
                <c:pt idx="330">
                  <c:v>1.4711842380575155E-3</c:v>
                </c:pt>
                <c:pt idx="331">
                  <c:v>1.4149802577714098E-3</c:v>
                </c:pt>
                <c:pt idx="332">
                  <c:v>1.3612029934984185E-3</c:v>
                </c:pt>
                <c:pt idx="333">
                  <c:v>1.3097366235636761E-3</c:v>
                </c:pt>
                <c:pt idx="334">
                  <c:v>1.2604713270291496E-3</c:v>
                </c:pt>
                <c:pt idx="335">
                  <c:v>1.2133029515619246E-3</c:v>
                </c:pt>
                <c:pt idx="336">
                  <c:v>1.168132700637258E-3</c:v>
                </c:pt>
                <c:pt idx="337">
                  <c:v>1.1248668389139541E-3</c:v>
                </c:pt>
                <c:pt idx="338">
                  <c:v>1.0834164146896704E-3</c:v>
                </c:pt>
                <c:pt idx="339">
                  <c:v>1.0436969984064964E-3</c:v>
                </c:pt>
                <c:pt idx="340">
                  <c:v>1.0056284362473479E-3</c:v>
                </c:pt>
                <c:pt idx="341">
                  <c:v>9.6913461791358507E-4</c:v>
                </c:pt>
                <c:pt idx="342">
                  <c:v>9.3414325773886304E-4</c:v>
                </c:pt>
                <c:pt idx="343">
                  <c:v>9.0058568833731756E-4</c:v>
                </c:pt>
                <c:pt idx="344">
                  <c:v>8.6839666604178803E-4</c:v>
                </c:pt>
                <c:pt idx="345">
                  <c:v>8.3751418742466458E-4</c:v>
                </c:pt>
                <c:pt idx="346">
                  <c:v>8.0787931624534193E-4</c:v>
                </c:pt>
                <c:pt idx="347">
                  <c:v>7.7943602020282509E-4</c:v>
                </c:pt>
                <c:pt idx="348">
                  <c:v>7.5213101691181262E-4</c:v>
                </c:pt>
                <c:pt idx="349">
                  <c:v>7.2591362855767446E-4</c:v>
                </c:pt>
                <c:pt idx="350">
                  <c:v>7.0073564471603931E-4</c:v>
                </c:pt>
                <c:pt idx="351">
                  <c:v>6.7655119285707293E-4</c:v>
                </c:pt>
                <c:pt idx="352">
                  <c:v>6.5331661608128921E-4</c:v>
                </c:pt>
                <c:pt idx="353">
                  <c:v>6.3099035766310703E-4</c:v>
                </c:pt>
                <c:pt idx="354">
                  <c:v>6.0953285200397494E-4</c:v>
                </c:pt>
                <c:pt idx="355">
                  <c:v>5.8890642161900332E-4</c:v>
                </c:pt>
                <c:pt idx="356">
                  <c:v>5.6907518436519026E-4</c:v>
                </c:pt>
                <c:pt idx="357">
                  <c:v>5.5000493823494925E-4</c:v>
                </c:pt>
                <c:pt idx="358">
                  <c:v>5.3166312180787816E-4</c:v>
                </c:pt>
                <c:pt idx="359">
                  <c:v>5.1401868370147628E-4</c:v>
                </c:pt>
                <c:pt idx="360">
                  <c:v>4.9704202956279378E-4</c:v>
                </c:pt>
                <c:pt idx="361">
                  <c:v>4.8070494353009849E-4</c:v>
                </c:pt>
                <c:pt idx="362">
                  <c:v>4.6498051872118307E-4</c:v>
                </c:pt>
                <c:pt idx="363">
                  <c:v>4.4984309147082024E-4</c:v>
                </c:pt>
                <c:pt idx="364">
                  <c:v>4.3526817910404024E-4</c:v>
                </c:pt>
                <c:pt idx="365">
                  <c:v>4.2123242104312312E-4</c:v>
                </c:pt>
                <c:pt idx="366">
                  <c:v>4.0771352306035212E-4</c:v>
                </c:pt>
                <c:pt idx="367">
                  <c:v>3.9469020449727486E-4</c:v>
                </c:pt>
                <c:pt idx="368">
                  <c:v>3.8214214828423643E-4</c:v>
                </c:pt>
                <c:pt idx="369">
                  <c:v>3.7004995360176614E-4</c:v>
                </c:pt>
                <c:pt idx="370">
                  <c:v>3.5839509103629527E-4</c:v>
                </c:pt>
                <c:pt idx="371">
                  <c:v>3.4715986009056191E-4</c:v>
                </c:pt>
                <c:pt idx="372">
                  <c:v>3.3632734891709198E-4</c:v>
                </c:pt>
                <c:pt idx="373">
                  <c:v>3.2588139615182655E-4</c:v>
                </c:pt>
                <c:pt idx="374">
                  <c:v>3.1580655473088841E-4</c:v>
                </c:pt>
                <c:pt idx="375">
                  <c:v>3.0608805758149425E-4</c:v>
                </c:pt>
                <c:pt idx="376">
                  <c:v>2.967117850833691E-4</c:v>
                </c:pt>
                <c:pt idx="377">
                  <c:v>2.8766423420370653E-4</c:v>
                </c:pt>
                <c:pt idx="378">
                  <c:v>2.7893248921402266E-4</c:v>
                </c:pt>
                <c:pt idx="379">
                  <c:v>2.7050419390268294E-4</c:v>
                </c:pt>
                <c:pt idx="380">
                  <c:v>2.6236752520153483E-4</c:v>
                </c:pt>
                <c:pt idx="381">
                  <c:v>2.5451116815030121E-4</c:v>
                </c:pt>
                <c:pt idx="382">
                  <c:v>2.4692429212606258E-4</c:v>
                </c:pt>
                <c:pt idx="383">
                  <c:v>2.3959652827022782E-4</c:v>
                </c:pt>
                <c:pt idx="384">
                  <c:v>2.3251794804805405E-4</c:v>
                </c:pt>
                <c:pt idx="385">
                  <c:v>2.2567904288057816E-4</c:v>
                </c:pt>
                <c:pt idx="386">
                  <c:v>2.1907070479152676E-4</c:v>
                </c:pt>
                <c:pt idx="387">
                  <c:v>2.1268420801532427E-4</c:v>
                </c:pt>
                <c:pt idx="388">
                  <c:v>2.065111915152604E-4</c:v>
                </c:pt>
                <c:pt idx="389">
                  <c:v>2.0054364236357861E-4</c:v>
                </c:pt>
                <c:pt idx="390">
                  <c:v>1.9477387993824301E-4</c:v>
                </c:pt>
                <c:pt idx="391">
                  <c:v>1.8919454089376625E-4</c:v>
                </c:pt>
                <c:pt idx="392">
                  <c:v>1.8379856486473787E-4</c:v>
                </c:pt>
                <c:pt idx="393">
                  <c:v>1.7857918086512653E-4</c:v>
                </c:pt>
                <c:pt idx="394">
                  <c:v>1.7352989434595421E-4</c:v>
                </c:pt>
                <c:pt idx="395">
                  <c:v>1.6864447487815348E-4</c:v>
                </c:pt>
                <c:pt idx="396">
                  <c:v>1.6391694442772193E-4</c:v>
                </c:pt>
                <c:pt idx="397">
                  <c:v>1.5934156619311731E-4</c:v>
                </c:pt>
                <c:pt idx="398">
                  <c:v>1.5491283397574347E-4</c:v>
                </c:pt>
                <c:pt idx="399">
                  <c:v>1.5062546205654847E-4</c:v>
                </c:pt>
                <c:pt idx="400">
                  <c:v>1.4647437555260901E-4</c:v>
                </c:pt>
                <c:pt idx="401">
                  <c:v>-3.0806666282875453E-5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7-523C-994C-9456-D1EF097D2D31}"/>
            </c:ext>
          </c:extLst>
        </c:ser>
        <c:ser>
          <c:idx val="12"/>
          <c:order val="8"/>
          <c:tx>
            <c:v>n=20</c:v>
          </c:tx>
          <c:spPr>
            <a:ln w="9525">
              <a:solidFill>
                <a:schemeClr val="tx2">
                  <a:lumMod val="60000"/>
                  <a:lumOff val="40000"/>
                </a:schemeClr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(2)'!$O$4:$O$405</c:f>
              <c:numCache>
                <c:formatCode>General</c:formatCode>
                <c:ptCount val="402"/>
                <c:pt idx="0">
                  <c:v>0.39387829932127844</c:v>
                </c:pt>
                <c:pt idx="1">
                  <c:v>0.39321731100802632</c:v>
                </c:pt>
                <c:pt idx="2">
                  <c:v>0.39189897592126016</c:v>
                </c:pt>
                <c:pt idx="3">
                  <c:v>0.38993054083496614</c:v>
                </c:pt>
                <c:pt idx="4">
                  <c:v>0.38732278568554618</c:v>
                </c:pt>
                <c:pt idx="5">
                  <c:v>0.38408991682750693</c:v>
                </c:pt>
                <c:pt idx="6">
                  <c:v>0.38024942719980465</c:v>
                </c:pt>
                <c:pt idx="7">
                  <c:v>0.37582192548759996</c:v>
                </c:pt>
                <c:pt idx="8">
                  <c:v>0.37083093678667667</c:v>
                </c:pt>
                <c:pt idx="9">
                  <c:v>0.36530267767467167</c:v>
                </c:pt>
                <c:pt idx="10">
                  <c:v>0.35926580883224696</c:v>
                </c:pt>
                <c:pt idx="11">
                  <c:v>0.35275116913970156</c:v>
                </c:pt>
                <c:pt idx="12">
                  <c:v>0.34579149390618974</c:v>
                </c:pt>
                <c:pt idx="13">
                  <c:v>0.33842112249656531</c:v>
                </c:pt>
                <c:pt idx="14">
                  <c:v>0.33067569798822305</c:v>
                </c:pt>
                <c:pt idx="15">
                  <c:v>0.32259186338284201</c:v>
                </c:pt>
                <c:pt idx="16">
                  <c:v>0.31420695796414816</c:v>
                </c:pt>
                <c:pt idx="17">
                  <c:v>0.30555871747652896</c:v>
                </c:pt>
                <c:pt idx="18">
                  <c:v>0.29668498157242451</c:v>
                </c:pt>
                <c:pt idx="19">
                  <c:v>0.28762341173057931</c:v>
                </c:pt>
                <c:pt idx="20">
                  <c:v>0.27841122255283435</c:v>
                </c:pt>
                <c:pt idx="21">
                  <c:v>0.26908492902011488</c:v>
                </c:pt>
                <c:pt idx="22">
                  <c:v>0.25968011193210788</c:v>
                </c:pt>
                <c:pt idx="23">
                  <c:v>0.25023120338123461</c:v>
                </c:pt>
                <c:pt idx="24">
                  <c:v>0.24077129667329344</c:v>
                </c:pt>
                <c:pt idx="25">
                  <c:v>0.23133196385815272</c:v>
                </c:pt>
                <c:pt idx="26">
                  <c:v>0.22194312938257071</c:v>
                </c:pt>
                <c:pt idx="27">
                  <c:v>0.21263292826922528</c:v>
                </c:pt>
                <c:pt idx="28">
                  <c:v>0.20342761444530191</c:v>
                </c:pt>
                <c:pt idx="29">
                  <c:v>0.19435148262666321</c:v>
                </c:pt>
                <c:pt idx="30">
                  <c:v>0.18542681431667746</c:v>
                </c:pt>
                <c:pt idx="31">
                  <c:v>0.17667384552239487</c:v>
                </c:pt>
                <c:pt idx="32">
                  <c:v>0.16811075505087356</c:v>
                </c:pt>
                <c:pt idx="33">
                  <c:v>0.15975367205463123</c:v>
                </c:pt>
                <c:pt idx="34">
                  <c:v>0.15161670133664121</c:v>
                </c:pt>
                <c:pt idx="35">
                  <c:v>0.14371196480452694</c:v>
                </c:pt>
                <c:pt idx="36">
                  <c:v>0.13604965737798044</c:v>
                </c:pt>
                <c:pt idx="37">
                  <c:v>0.12863811560202543</c:v>
                </c:pt>
                <c:pt idx="38">
                  <c:v>0.12148388527940386</c:v>
                </c:pt>
                <c:pt idx="39">
                  <c:v>0.11459186193630556</c:v>
                </c:pt>
                <c:pt idx="40">
                  <c:v>0.10796529455357139</c:v>
                </c:pt>
                <c:pt idx="41">
                  <c:v>0.10160606521812002</c:v>
                </c:pt>
                <c:pt idx="42">
                  <c:v>9.5514253470569507E-2</c:v>
                </c:pt>
                <c:pt idx="43">
                  <c:v>8.9689337739484148E-2</c:v>
                </c:pt>
                <c:pt idx="44">
                  <c:v>8.4129124865363961E-2</c:v>
                </c:pt>
                <c:pt idx="45">
                  <c:v>7.8830510033049472E-2</c:v>
                </c:pt>
                <c:pt idx="46">
                  <c:v>7.3789439986875593E-2</c:v>
                </c:pt>
                <c:pt idx="47">
                  <c:v>6.9001052563760476E-2</c:v>
                </c:pt>
                <c:pt idx="48">
                  <c:v>6.4459608474868049E-2</c:v>
                </c:pt>
                <c:pt idx="49">
                  <c:v>6.0158960852053758E-2</c:v>
                </c:pt>
                <c:pt idx="50">
                  <c:v>5.6092252728667233E-2</c:v>
                </c:pt>
                <c:pt idx="51">
                  <c:v>5.2252225059745257E-2</c:v>
                </c:pt>
                <c:pt idx="52">
                  <c:v>4.8631254388332601E-2</c:v>
                </c:pt>
                <c:pt idx="53">
                  <c:v>4.5221432970656492E-2</c:v>
                </c:pt>
                <c:pt idx="54">
                  <c:v>4.2014659069555364E-2</c:v>
                </c:pt>
                <c:pt idx="55">
                  <c:v>3.9002620802591641E-2</c:v>
                </c:pt>
                <c:pt idx="56">
                  <c:v>3.61770388036722E-2</c:v>
                </c:pt>
                <c:pt idx="57">
                  <c:v>3.3529529920805705E-2</c:v>
                </c:pt>
                <c:pt idx="58">
                  <c:v>3.1051762295598712E-2</c:v>
                </c:pt>
                <c:pt idx="59">
                  <c:v>2.8735477921879207E-2</c:v>
                </c:pt>
                <c:pt idx="60">
                  <c:v>2.657253259658544E-2</c:v>
                </c:pt>
                <c:pt idx="61">
                  <c:v>2.4554930727040666E-2</c:v>
                </c:pt>
                <c:pt idx="62">
                  <c:v>2.2674855265629994E-2</c:v>
                </c:pt>
                <c:pt idx="63">
                  <c:v>2.0924693063306063E-2</c:v>
                </c:pt>
                <c:pt idx="64">
                  <c:v>1.9297061285540141E-2</c:v>
                </c:pt>
                <c:pt idx="65">
                  <c:v>1.778479640852022E-2</c:v>
                </c:pt>
                <c:pt idx="66">
                  <c:v>1.6381027179495029E-2</c:v>
                </c:pt>
                <c:pt idx="67">
                  <c:v>1.5079121536086065E-2</c:v>
                </c:pt>
                <c:pt idx="68">
                  <c:v>1.3872727543518303E-2</c:v>
                </c:pt>
                <c:pt idx="69">
                  <c:v>1.27557705153398E-2</c:v>
                </c:pt>
                <c:pt idx="70">
                  <c:v>1.1722455012400849E-2</c:v>
                </c:pt>
                <c:pt idx="71">
                  <c:v>1.076726470145044E-2</c:v>
                </c:pt>
                <c:pt idx="72">
                  <c:v>9.8849603389650383E-3</c:v>
                </c:pt>
                <c:pt idx="73">
                  <c:v>9.0705761300757214E-3</c:v>
                </c:pt>
                <c:pt idx="74">
                  <c:v>8.3194146959542185E-3</c:v>
                </c:pt>
                <c:pt idx="75">
                  <c:v>7.6270408659764276E-3</c:v>
                </c:pt>
                <c:pt idx="76">
                  <c:v>6.9892744938697422E-3</c:v>
                </c:pt>
                <c:pt idx="77">
                  <c:v>6.4021824799681392E-3</c:v>
                </c:pt>
                <c:pt idx="78">
                  <c:v>5.8620701649464389E-3</c:v>
                </c:pt>
                <c:pt idx="79">
                  <c:v>5.3654722441500574E-3</c:v>
                </c:pt>
                <c:pt idx="80">
                  <c:v>4.909143335981578E-3</c:v>
                </c:pt>
                <c:pt idx="81">
                  <c:v>4.4900489316602524E-3</c:v>
                </c:pt>
                <c:pt idx="82">
                  <c:v>4.1053524281909936E-3</c:v>
                </c:pt>
                <c:pt idx="83">
                  <c:v>3.7524120013676492E-3</c:v>
                </c:pt>
                <c:pt idx="84">
                  <c:v>3.4287637960407559E-3</c:v>
                </c:pt>
                <c:pt idx="85">
                  <c:v>3.1321160018289843E-3</c:v>
                </c:pt>
                <c:pt idx="86">
                  <c:v>2.8603385806922816E-3</c:v>
                </c:pt>
                <c:pt idx="87">
                  <c:v>2.6114540081123554E-3</c:v>
                </c:pt>
                <c:pt idx="88">
                  <c:v>2.3836282732035848E-3</c:v>
                </c:pt>
                <c:pt idx="89">
                  <c:v>2.1751621690607541E-3</c:v>
                </c:pt>
                <c:pt idx="90">
                  <c:v>1.9844828976979313E-3</c:v>
                </c:pt>
                <c:pt idx="91">
                  <c:v>1.8101360077785163E-3</c:v>
                </c:pt>
                <c:pt idx="92">
                  <c:v>1.6507776778868803E-3</c:v>
                </c:pt>
                <c:pt idx="93">
                  <c:v>1.5051673533493159E-3</c:v>
                </c:pt>
                <c:pt idx="94">
                  <c:v>1.3721607404756561E-3</c:v>
                </c:pt>
                <c:pt idx="95">
                  <c:v>1.2507031585502141E-3</c:v>
                </c:pt>
                <c:pt idx="96">
                  <c:v>1.139823246877076E-3</c:v>
                </c:pt>
                <c:pt idx="97">
                  <c:v>1.0386270216468782E-3</c:v>
                </c:pt>
                <c:pt idx="98">
                  <c:v>9.462922752822685E-4</c:v>
                </c:pt>
                <c:pt idx="99">
                  <c:v>8.6206330919982237E-4</c:v>
                </c:pt>
                <c:pt idx="100">
                  <c:v>7.8524598955197699E-4</c:v>
                </c:pt>
                <c:pt idx="101">
                  <c:v>7.1520311444236984E-4</c:v>
                </c:pt>
                <c:pt idx="102">
                  <c:v>6.5135008031003833E-4</c:v>
                </c:pt>
                <c:pt idx="103">
                  <c:v>5.9315083461156397E-4</c:v>
                </c:pt>
                <c:pt idx="104">
                  <c:v>5.4011410157050175E-4</c:v>
                </c:pt>
                <c:pt idx="105">
                  <c:v>4.9178986757559932E-4</c:v>
                </c:pt>
                <c:pt idx="106">
                  <c:v>4.4776611277457808E-4</c:v>
                </c:pt>
                <c:pt idx="107">
                  <c:v>4.0766577549663651E-4</c:v>
                </c:pt>
                <c:pt idx="108">
                  <c:v>3.7114393633204179E-4</c:v>
                </c:pt>
                <c:pt idx="109">
                  <c:v>3.3788520897628745E-4</c:v>
                </c:pt>
                <c:pt idx="110">
                  <c:v>3.0760132529471327E-4</c:v>
                </c:pt>
                <c:pt idx="111">
                  <c:v>2.8002890246851911E-4</c:v>
                </c:pt>
                <c:pt idx="112">
                  <c:v>2.5492738052821452E-4</c:v>
                </c:pt>
                <c:pt idx="113">
                  <c:v>2.320771301420205E-4</c:v>
                </c:pt>
                <c:pt idx="114">
                  <c:v>2.1127764026755352E-4</c:v>
                </c:pt>
                <c:pt idx="115">
                  <c:v>1.9234602113937831E-4</c:v>
                </c:pt>
                <c:pt idx="116">
                  <c:v>1.7511539159628079E-4</c:v>
                </c:pt>
                <c:pt idx="117">
                  <c:v>1.5943357555957361E-4</c:v>
                </c:pt>
                <c:pt idx="118">
                  <c:v>1.4516183044095945E-4</c:v>
                </c:pt>
                <c:pt idx="119">
                  <c:v>1.3217369178886851E-4</c:v>
                </c:pt>
                <c:pt idx="120">
                  <c:v>1.2035391284590877E-4</c:v>
                </c:pt>
                <c:pt idx="121">
                  <c:v>1.095974918332646E-4</c:v>
                </c:pt>
                <c:pt idx="122">
                  <c:v>9.9808780239117703E-5</c:v>
                </c:pt>
                <c:pt idx="123">
                  <c:v>9.0900665830829342E-5</c:v>
                </c:pt>
                <c:pt idx="124">
                  <c:v>8.2793824534500564E-5</c:v>
                </c:pt>
                <c:pt idx="125">
                  <c:v>7.5416035729271061E-5</c:v>
                </c:pt>
                <c:pt idx="126">
                  <c:v>6.8701555887315933E-5</c:v>
                </c:pt>
                <c:pt idx="127">
                  <c:v>6.2590545853683673E-5</c:v>
                </c:pt>
                <c:pt idx="128">
                  <c:v>5.702854740306798E-5</c:v>
                </c:pt>
                <c:pt idx="129">
                  <c:v>5.1966005033560933E-5</c:v>
                </c:pt>
                <c:pt idx="130">
                  <c:v>4.7357829260947556E-5</c:v>
                </c:pt>
                <c:pt idx="131">
                  <c:v>4.3162997961422502E-5</c:v>
                </c:pt>
                <c:pt idx="132">
                  <c:v>3.9344192576905372E-5</c:v>
                </c:pt>
                <c:pt idx="133">
                  <c:v>3.5867466245603629E-5</c:v>
                </c:pt>
                <c:pt idx="134">
                  <c:v>3.2701941152009032E-5</c:v>
                </c:pt>
                <c:pt idx="135">
                  <c:v>2.9819532606232125E-5</c:v>
                </c:pt>
                <c:pt idx="136">
                  <c:v>2.7194697562818239E-5</c:v>
                </c:pt>
                <c:pt idx="137">
                  <c:v>2.480420547503588E-5</c:v>
                </c:pt>
                <c:pt idx="138">
                  <c:v>2.2626929552848651E-5</c:v>
                </c:pt>
                <c:pt idx="139">
                  <c:v>2.0643656652163023E-5</c:v>
                </c:pt>
                <c:pt idx="140">
                  <c:v>1.8836914170218641E-5</c:v>
                </c:pt>
                <c:pt idx="141">
                  <c:v>1.7190812458046122E-5</c:v>
                </c:pt>
                <c:pt idx="142">
                  <c:v>1.5690901386284299E-5</c:v>
                </c:pt>
                <c:pt idx="143">
                  <c:v>1.4324039816320705E-5</c:v>
                </c:pt>
                <c:pt idx="144">
                  <c:v>1.3078276835050561E-5</c:v>
                </c:pt>
                <c:pt idx="145">
                  <c:v>1.1942743709450649E-5</c:v>
                </c:pt>
                <c:pt idx="146">
                  <c:v>1.0907555607075324E-5</c:v>
                </c:pt>
                <c:pt idx="147">
                  <c:v>9.9637222111757248E-6</c:v>
                </c:pt>
                <c:pt idx="148">
                  <c:v>9.1030664349161984E-6</c:v>
                </c:pt>
                <c:pt idx="149">
                  <c:v>8.3181505086212121E-6</c:v>
                </c:pt>
                <c:pt idx="150">
                  <c:v>7.602208777690413E-6</c:v>
                </c:pt>
                <c:pt idx="151">
                  <c:v>6.9490866070741005E-6</c:v>
                </c:pt>
                <c:pt idx="152">
                  <c:v>6.353184841600338E-6</c:v>
                </c:pt>
                <c:pt idx="153">
                  <c:v>5.8094093202262117E-6</c:v>
                </c:pt>
                <c:pt idx="154">
                  <c:v>5.3131249869144777E-6</c:v>
                </c:pt>
                <c:pt idx="155">
                  <c:v>4.8601141816090514E-6</c:v>
                </c:pt>
                <c:pt idx="156">
                  <c:v>4.4465387320157684E-6</c:v>
                </c:pt>
                <c:pt idx="157">
                  <c:v>4.0689055008956164E-6</c:v>
                </c:pt>
                <c:pt idx="158">
                  <c:v>3.7240350745948825E-6</c:v>
                </c:pt>
                <c:pt idx="159">
                  <c:v>3.4090333068364042E-6</c:v>
                </c:pt>
                <c:pt idx="160">
                  <c:v>3.1212654575967851E-6</c:v>
                </c:pt>
                <c:pt idx="161">
                  <c:v>2.8583326904172383E-6</c:v>
                </c:pt>
                <c:pt idx="162">
                  <c:v>2.6180507129232773E-6</c:v>
                </c:pt>
                <c:pt idx="163">
                  <c:v>2.398430364851049E-6</c:v>
                </c:pt>
                <c:pt idx="164">
                  <c:v>2.1976599756596183E-6</c:v>
                </c:pt>
                <c:pt idx="165">
                  <c:v>2.0140893299902455E-6</c:v>
                </c:pt>
                <c:pt idx="166">
                  <c:v>1.8462150939679905E-6</c:v>
                </c:pt>
                <c:pt idx="167">
                  <c:v>1.6926675687433428E-6</c:v>
                </c:pt>
                <c:pt idx="168">
                  <c:v>1.5521986498721596E-6</c:v>
                </c:pt>
                <c:pt idx="169">
                  <c:v>1.4236708822184861E-6</c:v>
                </c:pt>
                <c:pt idx="170">
                  <c:v>1.3060475101564998E-6</c:v>
                </c:pt>
                <c:pt idx="171">
                  <c:v>1.19838343201956E-6</c:v>
                </c:pt>
                <c:pt idx="172">
                  <c:v>1.0998169760802803E-6</c:v>
                </c:pt>
                <c:pt idx="173">
                  <c:v>1.0095624229233367E-6</c:v>
                </c:pt>
                <c:pt idx="174">
                  <c:v>9.2690320596518806E-7</c:v>
                </c:pt>
                <c:pt idx="175">
                  <c:v>8.5118572812490316E-7</c:v>
                </c:pt>
                <c:pt idx="176">
                  <c:v>7.8181373834559584E-7</c:v>
                </c:pt>
                <c:pt idx="177">
                  <c:v>7.1824321682366651E-7</c:v>
                </c:pt>
                <c:pt idx="178">
                  <c:v>6.5997772250170493E-7</c:v>
                </c:pt>
                <c:pt idx="179">
                  <c:v>6.0656416063910145E-7</c:v>
                </c:pt>
                <c:pt idx="180">
                  <c:v>5.5758893214775753E-7</c:v>
                </c:pt>
                <c:pt idx="181">
                  <c:v>5.1267442989522189E-7</c:v>
                </c:pt>
                <c:pt idx="182">
                  <c:v>4.7147585037000921E-7</c:v>
                </c:pt>
                <c:pt idx="183">
                  <c:v>4.336782920037433E-7</c:v>
                </c:pt>
                <c:pt idx="184">
                  <c:v>3.9899411407666807E-7</c:v>
                </c:pt>
                <c:pt idx="185">
                  <c:v>3.6716053252377048E-7</c:v>
                </c:pt>
                <c:pt idx="186">
                  <c:v>3.3793743112942909E-7</c:v>
                </c:pt>
                <c:pt idx="187">
                  <c:v>3.1110536856872838E-7</c:v>
                </c:pt>
                <c:pt idx="188">
                  <c:v>2.8646376354331904E-7</c:v>
                </c:pt>
                <c:pt idx="189">
                  <c:v>2.6382924188422304E-7</c:v>
                </c:pt>
                <c:pt idx="190">
                  <c:v>2.430341309688884E-7</c:v>
                </c:pt>
                <c:pt idx="191">
                  <c:v>2.2392508813949298E-7</c:v>
                </c:pt>
                <c:pt idx="192">
                  <c:v>2.0636185102543809E-7</c:v>
                </c:pt>
                <c:pt idx="193">
                  <c:v>1.9021609877704418E-7</c:v>
                </c:pt>
                <c:pt idx="194">
                  <c:v>1.7537041422040883E-7</c:v>
                </c:pt>
                <c:pt idx="195">
                  <c:v>1.6171733785374597E-7</c:v>
                </c:pt>
                <c:pt idx="196">
                  <c:v>1.4915850543245804E-7</c:v>
                </c:pt>
                <c:pt idx="197">
                  <c:v>1.3760386164060929E-7</c:v>
                </c:pt>
                <c:pt idx="198">
                  <c:v>1.2697094302926479E-7</c:v>
                </c:pt>
                <c:pt idx="199">
                  <c:v>1.1718422402041945E-7</c:v>
                </c:pt>
                <c:pt idx="200">
                  <c:v>-7.2853926691830395E-9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8-523C-994C-9456-D1EF097D2D31}"/>
            </c:ext>
          </c:extLst>
        </c:ser>
        <c:ser>
          <c:idx val="13"/>
          <c:order val="9"/>
          <c:spPr>
            <a:ln w="9525">
              <a:solidFill>
                <a:srgbClr val="1F497D">
                  <a:lumMod val="60000"/>
                  <a:lumOff val="40000"/>
                </a:srgbClr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(2)'!$P$4:$P$405</c:f>
              <c:numCache>
                <c:formatCode>General</c:formatCode>
                <c:ptCount val="402"/>
                <c:pt idx="201">
                  <c:v>0.39387829932127844</c:v>
                </c:pt>
                <c:pt idx="202">
                  <c:v>0.39321731100802632</c:v>
                </c:pt>
                <c:pt idx="203">
                  <c:v>0.39189897592126016</c:v>
                </c:pt>
                <c:pt idx="204">
                  <c:v>0.38993054083496614</c:v>
                </c:pt>
                <c:pt idx="205">
                  <c:v>0.38732278568554618</c:v>
                </c:pt>
                <c:pt idx="206">
                  <c:v>0.38408991682750693</c:v>
                </c:pt>
                <c:pt idx="207">
                  <c:v>0.38024942719980465</c:v>
                </c:pt>
                <c:pt idx="208">
                  <c:v>0.37582192548759996</c:v>
                </c:pt>
                <c:pt idx="209">
                  <c:v>0.37083093678667667</c:v>
                </c:pt>
                <c:pt idx="210">
                  <c:v>0.36530267767467167</c:v>
                </c:pt>
                <c:pt idx="211">
                  <c:v>0.35926580883224696</c:v>
                </c:pt>
                <c:pt idx="212">
                  <c:v>0.35275116913970156</c:v>
                </c:pt>
                <c:pt idx="213">
                  <c:v>0.34579149390618974</c:v>
                </c:pt>
                <c:pt idx="214">
                  <c:v>0.33842112249656531</c:v>
                </c:pt>
                <c:pt idx="215">
                  <c:v>0.33067569798822305</c:v>
                </c:pt>
                <c:pt idx="216">
                  <c:v>0.32259186338284201</c:v>
                </c:pt>
                <c:pt idx="217">
                  <c:v>0.31420695796414816</c:v>
                </c:pt>
                <c:pt idx="218">
                  <c:v>0.30555871747652896</c:v>
                </c:pt>
                <c:pt idx="219">
                  <c:v>0.29668498157242451</c:v>
                </c:pt>
                <c:pt idx="220">
                  <c:v>0.28762341173057931</c:v>
                </c:pt>
                <c:pt idx="221">
                  <c:v>0.27841122255283435</c:v>
                </c:pt>
                <c:pt idx="222">
                  <c:v>0.26908492902011488</c:v>
                </c:pt>
                <c:pt idx="223">
                  <c:v>0.25968011193210788</c:v>
                </c:pt>
                <c:pt idx="224">
                  <c:v>0.25023120338123461</c:v>
                </c:pt>
                <c:pt idx="225">
                  <c:v>0.24077129667329344</c:v>
                </c:pt>
                <c:pt idx="226">
                  <c:v>0.23133196385815272</c:v>
                </c:pt>
                <c:pt idx="227">
                  <c:v>0.22194312938257071</c:v>
                </c:pt>
                <c:pt idx="228">
                  <c:v>0.21263292826922528</c:v>
                </c:pt>
                <c:pt idx="229">
                  <c:v>0.20342761444530191</c:v>
                </c:pt>
                <c:pt idx="230">
                  <c:v>0.19435148262666321</c:v>
                </c:pt>
                <c:pt idx="231">
                  <c:v>0.18542681431667746</c:v>
                </c:pt>
                <c:pt idx="232">
                  <c:v>0.17667384552239487</c:v>
                </c:pt>
                <c:pt idx="233">
                  <c:v>0.16811075505087356</c:v>
                </c:pt>
                <c:pt idx="234">
                  <c:v>0.15975367205463123</c:v>
                </c:pt>
                <c:pt idx="235">
                  <c:v>0.15161670133664121</c:v>
                </c:pt>
                <c:pt idx="236">
                  <c:v>0.14371196480452694</c:v>
                </c:pt>
                <c:pt idx="237">
                  <c:v>0.13604965737798044</c:v>
                </c:pt>
                <c:pt idx="238">
                  <c:v>0.12863811560202543</c:v>
                </c:pt>
                <c:pt idx="239">
                  <c:v>0.12148388527940386</c:v>
                </c:pt>
                <c:pt idx="240">
                  <c:v>0.11459186193630556</c:v>
                </c:pt>
                <c:pt idx="241">
                  <c:v>0.10796529455357139</c:v>
                </c:pt>
                <c:pt idx="242">
                  <c:v>0.10160606521812002</c:v>
                </c:pt>
                <c:pt idx="243">
                  <c:v>9.5514253470569507E-2</c:v>
                </c:pt>
                <c:pt idx="244">
                  <c:v>8.9689337739484148E-2</c:v>
                </c:pt>
                <c:pt idx="245">
                  <c:v>8.4129124865363961E-2</c:v>
                </c:pt>
                <c:pt idx="246">
                  <c:v>7.8830510033049472E-2</c:v>
                </c:pt>
                <c:pt idx="247">
                  <c:v>7.3789439986875593E-2</c:v>
                </c:pt>
                <c:pt idx="248">
                  <c:v>6.9001052563760476E-2</c:v>
                </c:pt>
                <c:pt idx="249">
                  <c:v>6.4459608474868049E-2</c:v>
                </c:pt>
                <c:pt idx="250">
                  <c:v>6.0158960852053758E-2</c:v>
                </c:pt>
                <c:pt idx="251">
                  <c:v>5.6092252728667233E-2</c:v>
                </c:pt>
                <c:pt idx="252">
                  <c:v>5.2252225059745257E-2</c:v>
                </c:pt>
                <c:pt idx="253">
                  <c:v>4.8631254388332601E-2</c:v>
                </c:pt>
                <c:pt idx="254">
                  <c:v>4.5221432970656492E-2</c:v>
                </c:pt>
                <c:pt idx="255">
                  <c:v>4.2014659069555364E-2</c:v>
                </c:pt>
                <c:pt idx="256">
                  <c:v>3.9002620802591641E-2</c:v>
                </c:pt>
                <c:pt idx="257">
                  <c:v>3.61770388036722E-2</c:v>
                </c:pt>
                <c:pt idx="258">
                  <c:v>3.3529529920805705E-2</c:v>
                </c:pt>
                <c:pt idx="259">
                  <c:v>3.1051762295598712E-2</c:v>
                </c:pt>
                <c:pt idx="260">
                  <c:v>2.8735477921879207E-2</c:v>
                </c:pt>
                <c:pt idx="261">
                  <c:v>2.657253259658544E-2</c:v>
                </c:pt>
                <c:pt idx="262">
                  <c:v>2.4554930727040666E-2</c:v>
                </c:pt>
                <c:pt idx="263">
                  <c:v>2.2674855265629994E-2</c:v>
                </c:pt>
                <c:pt idx="264">
                  <c:v>2.0924693063306063E-2</c:v>
                </c:pt>
                <c:pt idx="265">
                  <c:v>1.9297061285540141E-2</c:v>
                </c:pt>
                <c:pt idx="266">
                  <c:v>1.778479640852022E-2</c:v>
                </c:pt>
                <c:pt idx="267">
                  <c:v>1.6381027179495029E-2</c:v>
                </c:pt>
                <c:pt idx="268">
                  <c:v>1.5079121536086065E-2</c:v>
                </c:pt>
                <c:pt idx="269">
                  <c:v>1.3872727543518303E-2</c:v>
                </c:pt>
                <c:pt idx="270">
                  <c:v>1.27557705153398E-2</c:v>
                </c:pt>
                <c:pt idx="271">
                  <c:v>1.1722455012400849E-2</c:v>
                </c:pt>
                <c:pt idx="272">
                  <c:v>1.076726470145044E-2</c:v>
                </c:pt>
                <c:pt idx="273">
                  <c:v>9.8849603389650383E-3</c:v>
                </c:pt>
                <c:pt idx="274">
                  <c:v>9.0705761300757214E-3</c:v>
                </c:pt>
                <c:pt idx="275">
                  <c:v>8.3194146959542185E-3</c:v>
                </c:pt>
                <c:pt idx="276">
                  <c:v>7.6270408659764276E-3</c:v>
                </c:pt>
                <c:pt idx="277">
                  <c:v>6.9892744938697422E-3</c:v>
                </c:pt>
                <c:pt idx="278">
                  <c:v>6.4021824799681392E-3</c:v>
                </c:pt>
                <c:pt idx="279">
                  <c:v>5.8620701649464389E-3</c:v>
                </c:pt>
                <c:pt idx="280">
                  <c:v>5.3654722441500574E-3</c:v>
                </c:pt>
                <c:pt idx="281">
                  <c:v>4.909143335981578E-3</c:v>
                </c:pt>
                <c:pt idx="282">
                  <c:v>4.4900489316602524E-3</c:v>
                </c:pt>
                <c:pt idx="283">
                  <c:v>4.1053524281909936E-3</c:v>
                </c:pt>
                <c:pt idx="284">
                  <c:v>3.7524120013676492E-3</c:v>
                </c:pt>
                <c:pt idx="285">
                  <c:v>3.4287637960407559E-3</c:v>
                </c:pt>
                <c:pt idx="286">
                  <c:v>3.1321160018289843E-3</c:v>
                </c:pt>
                <c:pt idx="287">
                  <c:v>2.8603385806922816E-3</c:v>
                </c:pt>
                <c:pt idx="288">
                  <c:v>2.6114540081123554E-3</c:v>
                </c:pt>
                <c:pt idx="289">
                  <c:v>2.3836282732035848E-3</c:v>
                </c:pt>
                <c:pt idx="290">
                  <c:v>2.1751621690607541E-3</c:v>
                </c:pt>
                <c:pt idx="291">
                  <c:v>1.9844828976979313E-3</c:v>
                </c:pt>
                <c:pt idx="292">
                  <c:v>1.8101360077785163E-3</c:v>
                </c:pt>
                <c:pt idx="293">
                  <c:v>1.6507776778868803E-3</c:v>
                </c:pt>
                <c:pt idx="294">
                  <c:v>1.5051673533493159E-3</c:v>
                </c:pt>
                <c:pt idx="295">
                  <c:v>1.3721607404756561E-3</c:v>
                </c:pt>
                <c:pt idx="296">
                  <c:v>1.2507031585502141E-3</c:v>
                </c:pt>
                <c:pt idx="297">
                  <c:v>1.139823246877076E-3</c:v>
                </c:pt>
                <c:pt idx="298">
                  <c:v>1.0386270216468782E-3</c:v>
                </c:pt>
                <c:pt idx="299">
                  <c:v>9.462922752822685E-4</c:v>
                </c:pt>
                <c:pt idx="300">
                  <c:v>8.6206330919982237E-4</c:v>
                </c:pt>
                <c:pt idx="301">
                  <c:v>7.8524598955197699E-4</c:v>
                </c:pt>
                <c:pt idx="302">
                  <c:v>7.1520311444236984E-4</c:v>
                </c:pt>
                <c:pt idx="303">
                  <c:v>6.5135008031003833E-4</c:v>
                </c:pt>
                <c:pt idx="304">
                  <c:v>5.9315083461156397E-4</c:v>
                </c:pt>
                <c:pt idx="305">
                  <c:v>5.4011410157050175E-4</c:v>
                </c:pt>
                <c:pt idx="306">
                  <c:v>4.9178986757559932E-4</c:v>
                </c:pt>
                <c:pt idx="307">
                  <c:v>4.4776611277457808E-4</c:v>
                </c:pt>
                <c:pt idx="308">
                  <c:v>4.0766577549663651E-4</c:v>
                </c:pt>
                <c:pt idx="309">
                  <c:v>3.7114393633204179E-4</c:v>
                </c:pt>
                <c:pt idx="310">
                  <c:v>3.3788520897628745E-4</c:v>
                </c:pt>
                <c:pt idx="311">
                  <c:v>3.0760132529471327E-4</c:v>
                </c:pt>
                <c:pt idx="312">
                  <c:v>2.8002890246851911E-4</c:v>
                </c:pt>
                <c:pt idx="313">
                  <c:v>2.5492738052821452E-4</c:v>
                </c:pt>
                <c:pt idx="314">
                  <c:v>2.320771301420205E-4</c:v>
                </c:pt>
                <c:pt idx="315">
                  <c:v>2.1127764026755352E-4</c:v>
                </c:pt>
                <c:pt idx="316">
                  <c:v>1.9234602113937831E-4</c:v>
                </c:pt>
                <c:pt idx="317">
                  <c:v>1.7511539159628079E-4</c:v>
                </c:pt>
                <c:pt idx="318">
                  <c:v>1.5943357555957361E-4</c:v>
                </c:pt>
                <c:pt idx="319">
                  <c:v>1.4516183044095945E-4</c:v>
                </c:pt>
                <c:pt idx="320">
                  <c:v>1.3217369178886851E-4</c:v>
                </c:pt>
                <c:pt idx="321">
                  <c:v>1.2035391284590877E-4</c:v>
                </c:pt>
                <c:pt idx="322">
                  <c:v>1.095974918332646E-4</c:v>
                </c:pt>
                <c:pt idx="323">
                  <c:v>9.9808780239117703E-5</c:v>
                </c:pt>
                <c:pt idx="324">
                  <c:v>9.0900665830829342E-5</c:v>
                </c:pt>
                <c:pt idx="325">
                  <c:v>8.2793824534500564E-5</c:v>
                </c:pt>
                <c:pt idx="326">
                  <c:v>7.5416035729271061E-5</c:v>
                </c:pt>
                <c:pt idx="327">
                  <c:v>6.8701555887315933E-5</c:v>
                </c:pt>
                <c:pt idx="328">
                  <c:v>6.2590545853683673E-5</c:v>
                </c:pt>
                <c:pt idx="329">
                  <c:v>5.702854740306798E-5</c:v>
                </c:pt>
                <c:pt idx="330">
                  <c:v>5.1966005033560933E-5</c:v>
                </c:pt>
                <c:pt idx="331">
                  <c:v>4.7357829260947556E-5</c:v>
                </c:pt>
                <c:pt idx="332">
                  <c:v>4.3162997961422502E-5</c:v>
                </c:pt>
                <c:pt idx="333">
                  <c:v>3.9344192576905372E-5</c:v>
                </c:pt>
                <c:pt idx="334">
                  <c:v>3.5867466245603629E-5</c:v>
                </c:pt>
                <c:pt idx="335">
                  <c:v>3.2701941152009032E-5</c:v>
                </c:pt>
                <c:pt idx="336">
                  <c:v>2.9819532606232125E-5</c:v>
                </c:pt>
                <c:pt idx="337">
                  <c:v>2.7194697562818239E-5</c:v>
                </c:pt>
                <c:pt idx="338">
                  <c:v>2.480420547503588E-5</c:v>
                </c:pt>
                <c:pt idx="339">
                  <c:v>2.2626929552848651E-5</c:v>
                </c:pt>
                <c:pt idx="340">
                  <c:v>2.0643656652163023E-5</c:v>
                </c:pt>
                <c:pt idx="341">
                  <c:v>1.8836914170218641E-5</c:v>
                </c:pt>
                <c:pt idx="342">
                  <c:v>1.7190812458046122E-5</c:v>
                </c:pt>
                <c:pt idx="343">
                  <c:v>1.5690901386284299E-5</c:v>
                </c:pt>
                <c:pt idx="344">
                  <c:v>1.4324039816320705E-5</c:v>
                </c:pt>
                <c:pt idx="345">
                  <c:v>1.3078276835050561E-5</c:v>
                </c:pt>
                <c:pt idx="346">
                  <c:v>1.1942743709450649E-5</c:v>
                </c:pt>
                <c:pt idx="347">
                  <c:v>1.0907555607075324E-5</c:v>
                </c:pt>
                <c:pt idx="348">
                  <c:v>9.9637222111757248E-6</c:v>
                </c:pt>
                <c:pt idx="349">
                  <c:v>9.1030664349161984E-6</c:v>
                </c:pt>
                <c:pt idx="350">
                  <c:v>8.3181505086212121E-6</c:v>
                </c:pt>
                <c:pt idx="351">
                  <c:v>7.602208777690413E-6</c:v>
                </c:pt>
                <c:pt idx="352">
                  <c:v>6.9490866070741005E-6</c:v>
                </c:pt>
                <c:pt idx="353">
                  <c:v>6.353184841600338E-6</c:v>
                </c:pt>
                <c:pt idx="354">
                  <c:v>5.8094093202262117E-6</c:v>
                </c:pt>
                <c:pt idx="355">
                  <c:v>5.3131249869144777E-6</c:v>
                </c:pt>
                <c:pt idx="356">
                  <c:v>4.8601141816090514E-6</c:v>
                </c:pt>
                <c:pt idx="357">
                  <c:v>4.4465387320157684E-6</c:v>
                </c:pt>
                <c:pt idx="358">
                  <c:v>4.0689055008956164E-6</c:v>
                </c:pt>
                <c:pt idx="359">
                  <c:v>3.7240350745948825E-6</c:v>
                </c:pt>
                <c:pt idx="360">
                  <c:v>3.4090333068364042E-6</c:v>
                </c:pt>
                <c:pt idx="361">
                  <c:v>3.1212654575967851E-6</c:v>
                </c:pt>
                <c:pt idx="362">
                  <c:v>2.8583326904172383E-6</c:v>
                </c:pt>
                <c:pt idx="363">
                  <c:v>2.6180507129232773E-6</c:v>
                </c:pt>
                <c:pt idx="364">
                  <c:v>2.398430364851049E-6</c:v>
                </c:pt>
                <c:pt idx="365">
                  <c:v>2.1976599756596183E-6</c:v>
                </c:pt>
                <c:pt idx="366">
                  <c:v>2.0140893299902455E-6</c:v>
                </c:pt>
                <c:pt idx="367">
                  <c:v>1.8462150939679905E-6</c:v>
                </c:pt>
                <c:pt idx="368">
                  <c:v>1.6926675687433428E-6</c:v>
                </c:pt>
                <c:pt idx="369">
                  <c:v>1.5521986498721596E-6</c:v>
                </c:pt>
                <c:pt idx="370">
                  <c:v>1.4236708822184861E-6</c:v>
                </c:pt>
                <c:pt idx="371">
                  <c:v>1.3060475101564998E-6</c:v>
                </c:pt>
                <c:pt idx="372">
                  <c:v>1.19838343201956E-6</c:v>
                </c:pt>
                <c:pt idx="373">
                  <c:v>1.0998169760802803E-6</c:v>
                </c:pt>
                <c:pt idx="374">
                  <c:v>1.0095624229233367E-6</c:v>
                </c:pt>
                <c:pt idx="375">
                  <c:v>9.2690320596518806E-7</c:v>
                </c:pt>
                <c:pt idx="376">
                  <c:v>8.5118572812490316E-7</c:v>
                </c:pt>
                <c:pt idx="377">
                  <c:v>7.8181373834559584E-7</c:v>
                </c:pt>
                <c:pt idx="378">
                  <c:v>7.1824321682366651E-7</c:v>
                </c:pt>
                <c:pt idx="379">
                  <c:v>6.5997772250170493E-7</c:v>
                </c:pt>
                <c:pt idx="380">
                  <c:v>6.0656416063910145E-7</c:v>
                </c:pt>
                <c:pt idx="381">
                  <c:v>5.5758893214775753E-7</c:v>
                </c:pt>
                <c:pt idx="382">
                  <c:v>5.1267442989522189E-7</c:v>
                </c:pt>
                <c:pt idx="383">
                  <c:v>4.7147585037000921E-7</c:v>
                </c:pt>
                <c:pt idx="384">
                  <c:v>4.336782920037433E-7</c:v>
                </c:pt>
                <c:pt idx="385">
                  <c:v>3.9899411407666807E-7</c:v>
                </c:pt>
                <c:pt idx="386">
                  <c:v>3.6716053252377048E-7</c:v>
                </c:pt>
                <c:pt idx="387">
                  <c:v>3.3793743112942909E-7</c:v>
                </c:pt>
                <c:pt idx="388">
                  <c:v>3.1110536856872838E-7</c:v>
                </c:pt>
                <c:pt idx="389">
                  <c:v>2.8646376354331904E-7</c:v>
                </c:pt>
                <c:pt idx="390">
                  <c:v>2.6382924188422304E-7</c:v>
                </c:pt>
                <c:pt idx="391">
                  <c:v>2.430341309688884E-7</c:v>
                </c:pt>
                <c:pt idx="392">
                  <c:v>2.2392508813949298E-7</c:v>
                </c:pt>
                <c:pt idx="393">
                  <c:v>2.0636185102543809E-7</c:v>
                </c:pt>
                <c:pt idx="394">
                  <c:v>1.9021609877704418E-7</c:v>
                </c:pt>
                <c:pt idx="395">
                  <c:v>1.7537041422040883E-7</c:v>
                </c:pt>
                <c:pt idx="396">
                  <c:v>1.6171733785374597E-7</c:v>
                </c:pt>
                <c:pt idx="397">
                  <c:v>1.4915850543245804E-7</c:v>
                </c:pt>
                <c:pt idx="398">
                  <c:v>1.3760386164060929E-7</c:v>
                </c:pt>
                <c:pt idx="399">
                  <c:v>1.2697094302926479E-7</c:v>
                </c:pt>
                <c:pt idx="400">
                  <c:v>1.1718422402041945E-7</c:v>
                </c:pt>
                <c:pt idx="401">
                  <c:v>-7.2853926691830395E-9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9-523C-994C-9456-D1EF097D2D31}"/>
            </c:ext>
          </c:extLst>
        </c:ser>
        <c:ser>
          <c:idx val="15"/>
          <c:order val="10"/>
          <c:tx>
            <c:v>n=50</c:v>
          </c:tx>
          <c:spPr>
            <a:ln w="952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(2)'!$R$4:$R$405</c:f>
              <c:numCache>
                <c:formatCode>General</c:formatCode>
                <c:ptCount val="402"/>
                <c:pt idx="0">
                  <c:v>0.39684473603909914</c:v>
                </c:pt>
                <c:pt idx="1">
                  <c:v>0.39619773257648511</c:v>
                </c:pt>
                <c:pt idx="2">
                  <c:v>0.39490701214437934</c:v>
                </c:pt>
                <c:pt idx="3">
                  <c:v>0.39297911887259207</c:v>
                </c:pt>
                <c:pt idx="4">
                  <c:v>0.39042379719663339</c:v>
                </c:pt>
                <c:pt idx="5">
                  <c:v>0.38725390675822691</c:v>
                </c:pt>
                <c:pt idx="6">
                  <c:v>0.3834853106343814</c:v>
                </c:pt>
                <c:pt idx="7">
                  <c:v>0.37913673829063932</c:v>
                </c:pt>
                <c:pt idx="8">
                  <c:v>0.37422962497898932</c:v>
                </c:pt>
                <c:pt idx="9">
                  <c:v>0.36878792957215123</c:v>
                </c:pt>
                <c:pt idx="10">
                  <c:v>0.36283793297118994</c:v>
                </c:pt>
                <c:pt idx="11">
                  <c:v>0.3564080200673353</c:v>
                </c:pt>
                <c:pt idx="12">
                  <c:v>0.34952844659236032</c:v>
                </c:pt>
                <c:pt idx="13">
                  <c:v>0.3422310953971397</c:v>
                </c:pt>
                <c:pt idx="14">
                  <c:v>0.33454922344233812</c:v>
                </c:pt>
                <c:pt idx="15">
                  <c:v>0.32651720319469141</c:v>
                </c:pt>
                <c:pt idx="16">
                  <c:v>0.31817026105501583</c:v>
                </c:pt>
                <c:pt idx="17">
                  <c:v>0.30954421568321061</c:v>
                </c:pt>
                <c:pt idx="18">
                  <c:v>0.30067521896770538</c:v>
                </c:pt>
                <c:pt idx="19">
                  <c:v>0.29159950226793602</c:v>
                </c:pt>
                <c:pt idx="20">
                  <c:v>0.2823531304059454</c:v>
                </c:pt>
                <c:pt idx="21">
                  <c:v>0.27297176569751408</c:v>
                </c:pt>
                <c:pt idx="22">
                  <c:v>0.26349044410368927</c:v>
                </c:pt>
                <c:pt idx="23">
                  <c:v>0.25394336777437487</c:v>
                </c:pt>
                <c:pt idx="24">
                  <c:v>0.24436370102458838</c:v>
                </c:pt>
                <c:pt idx="25">
                  <c:v>0.2347834096490127</c:v>
                </c:pt>
                <c:pt idx="26">
                  <c:v>0.22523308696798244</c:v>
                </c:pt>
                <c:pt idx="27">
                  <c:v>0.21574181981139837</c:v>
                </c:pt>
                <c:pt idx="28">
                  <c:v>0.20633706614711642</c:v>
                </c:pt>
                <c:pt idx="29">
                  <c:v>0.19704455350668654</c:v>
                </c:pt>
                <c:pt idx="30">
                  <c:v>0.18788819705320309</c:v>
                </c:pt>
                <c:pt idx="31">
                  <c:v>0.17889003707550191</c:v>
                </c:pt>
                <c:pt idx="32">
                  <c:v>0.17007019546909641</c:v>
                </c:pt>
                <c:pt idx="33">
                  <c:v>0.16144685056677976</c:v>
                </c:pt>
                <c:pt idx="34">
                  <c:v>0.15303622949605591</c:v>
                </c:pt>
                <c:pt idx="35">
                  <c:v>0.14485261708474512</c:v>
                </c:pt>
                <c:pt idx="36">
                  <c:v>0.13690836933185341</c:v>
                </c:pt>
                <c:pt idx="37">
                  <c:v>0.12921399828150759</c:v>
                </c:pt>
                <c:pt idx="38">
                  <c:v>0.12177814147442417</c:v>
                </c:pt>
                <c:pt idx="39">
                  <c:v>0.11460769843148202</c:v>
                </c:pt>
                <c:pt idx="40">
                  <c:v>0.10770787010897009</c:v>
                </c:pt>
                <c:pt idx="41">
                  <c:v>0.10108224665300312</c:v>
                </c:pt>
                <c:pt idx="42">
                  <c:v>9.4732992195171117E-2</c:v>
                </c:pt>
                <c:pt idx="43">
                  <c:v>8.8660426398193437E-2</c:v>
                </c:pt>
                <c:pt idx="44">
                  <c:v>8.2864228846014007E-2</c:v>
                </c:pt>
                <c:pt idx="45">
                  <c:v>7.7342398590456621E-2</c:v>
                </c:pt>
                <c:pt idx="46">
                  <c:v>7.2091706897188357E-2</c:v>
                </c:pt>
                <c:pt idx="47">
                  <c:v>6.7108323827230434E-2</c:v>
                </c:pt>
                <c:pt idx="48">
                  <c:v>6.2387198538424823E-2</c:v>
                </c:pt>
                <c:pt idx="49">
                  <c:v>5.7922602276217074E-2</c:v>
                </c:pt>
                <c:pt idx="50">
                  <c:v>5.3707908104027154E-2</c:v>
                </c:pt>
                <c:pt idx="51">
                  <c:v>4.9736188570236921E-2</c:v>
                </c:pt>
                <c:pt idx="52">
                  <c:v>4.5999772579410604E-2</c:v>
                </c:pt>
                <c:pt idx="53">
                  <c:v>4.2490627659859934E-2</c:v>
                </c:pt>
                <c:pt idx="54">
                  <c:v>3.9200381222491559E-2</c:v>
                </c:pt>
                <c:pt idx="55">
                  <c:v>3.6120421605012144E-2</c:v>
                </c:pt>
                <c:pt idx="56">
                  <c:v>3.3241864573499216E-2</c:v>
                </c:pt>
                <c:pt idx="57">
                  <c:v>3.0555854414881432E-2</c:v>
                </c:pt>
                <c:pt idx="58">
                  <c:v>2.8053379886616228E-2</c:v>
                </c:pt>
                <c:pt idx="59">
                  <c:v>2.5725466368830937E-2</c:v>
                </c:pt>
                <c:pt idx="60">
                  <c:v>2.3563199175224231E-2</c:v>
                </c:pt>
                <c:pt idx="61">
                  <c:v>2.1557770548208552E-2</c:v>
                </c:pt>
                <c:pt idx="62">
                  <c:v>1.9700521196084422E-2</c:v>
                </c:pt>
                <c:pt idx="63">
                  <c:v>1.7982983626195222E-2</c:v>
                </c:pt>
                <c:pt idx="64">
                  <c:v>1.6396876012410383E-2</c:v>
                </c:pt>
                <c:pt idx="65">
                  <c:v>1.4934207804257206E-2</c:v>
                </c:pt>
                <c:pt idx="66">
                  <c:v>1.3587217151647958E-2</c:v>
                </c:pt>
                <c:pt idx="67">
                  <c:v>1.2348433862687141E-2</c:v>
                </c:pt>
                <c:pt idx="68">
                  <c:v>1.1210683277410543E-2</c:v>
                </c:pt>
                <c:pt idx="69">
                  <c:v>1.016709634895412E-2</c:v>
                </c:pt>
                <c:pt idx="70">
                  <c:v>9.2111164153285702E-3</c:v>
                </c:pt>
                <c:pt idx="71">
                  <c:v>8.3365029746111548E-3</c:v>
                </c:pt>
                <c:pt idx="72">
                  <c:v>7.5373327709745792E-3</c:v>
                </c:pt>
                <c:pt idx="73">
                  <c:v>6.8079984907957513E-3</c:v>
                </c:pt>
                <c:pt idx="74">
                  <c:v>6.1432069544518058E-3</c:v>
                </c:pt>
                <c:pt idx="75">
                  <c:v>5.5379654816328054E-3</c:v>
                </c:pt>
                <c:pt idx="76">
                  <c:v>4.987592840939999E-3</c:v>
                </c:pt>
                <c:pt idx="77">
                  <c:v>4.4876923066181438E-3</c:v>
                </c:pt>
                <c:pt idx="78">
                  <c:v>4.0341524894875113E-3</c:v>
                </c:pt>
                <c:pt idx="79">
                  <c:v>3.6231350842025126E-3</c:v>
                </c:pt>
                <c:pt idx="80">
                  <c:v>3.2510640881851312E-3</c:v>
                </c:pt>
                <c:pt idx="81">
                  <c:v>2.9146145073156698E-3</c:v>
                </c:pt>
                <c:pt idx="82">
                  <c:v>2.6107007068019009E-3</c:v>
                </c:pt>
                <c:pt idx="83">
                  <c:v>2.3364645488290954E-3</c:v>
                </c:pt>
                <c:pt idx="84">
                  <c:v>2.0892634423697151E-3</c:v>
                </c:pt>
                <c:pt idx="85">
                  <c:v>1.8666584150372767E-3</c:v>
                </c:pt>
                <c:pt idx="86">
                  <c:v>1.6664023022367595E-3</c:v>
                </c:pt>
                <c:pt idx="87">
                  <c:v>1.4864281351110221E-3</c:v>
                </c:pt>
                <c:pt idx="88">
                  <c:v>1.3248377960151561E-3</c:v>
                </c:pt>
                <c:pt idx="89">
                  <c:v>1.1798909984531961E-3</c:v>
                </c:pt>
                <c:pt idx="90">
                  <c:v>1.049994637620002E-3</c:v>
                </c:pt>
                <c:pt idx="91">
                  <c:v>9.3369254789242399E-4</c:v>
                </c:pt>
                <c:pt idx="92">
                  <c:v>8.2965579908397726E-4</c:v>
                </c:pt>
                <c:pt idx="93">
                  <c:v>7.3667279604649073E-4</c:v>
                </c:pt>
                <c:pt idx="94">
                  <c:v>6.5364154019107183E-4</c:v>
                </c:pt>
                <c:pt idx="95">
                  <c:v>5.7956000359037541E-4</c:v>
                </c:pt>
                <c:pt idx="96">
                  <c:v>5.1351883191442409E-4</c:v>
                </c:pt>
                <c:pt idx="97">
                  <c:v>4.5469373909554832E-4</c:v>
                </c:pt>
                <c:pt idx="98">
                  <c:v>4.0233850304564368E-4</c:v>
                </c:pt>
                <c:pt idx="99">
                  <c:v>3.5577841491811387E-4</c:v>
                </c:pt>
                <c:pt idx="100">
                  <c:v>3.1440416886491051E-4</c:v>
                </c:pt>
                <c:pt idx="101">
                  <c:v>2.7766617712670667E-4</c:v>
                </c:pt>
                <c:pt idx="102">
                  <c:v>2.4506929365751372E-4</c:v>
                </c:pt>
                <c:pt idx="103">
                  <c:v>2.1616792826456015E-4</c:v>
                </c:pt>
                <c:pt idx="104">
                  <c:v>1.9056153239611326E-4</c:v>
                </c:pt>
                <c:pt idx="105">
                  <c:v>1.6789043718176306E-4</c:v>
                </c:pt>
                <c:pt idx="106">
                  <c:v>1.478320240811777E-4</c:v>
                </c:pt>
                <c:pt idx="107">
                  <c:v>1.3009720848747511E-4</c:v>
                </c:pt>
                <c:pt idx="108">
                  <c:v>1.1442721682182613E-4</c:v>
                </c:pt>
                <c:pt idx="109">
                  <c:v>1.0059063801364314E-4</c:v>
                </c:pt>
                <c:pt idx="110">
                  <c:v>8.8380730755936561E-5</c:v>
                </c:pt>
                <c:pt idx="111">
                  <c:v>7.7612968529443944E-5</c:v>
                </c:pt>
                <c:pt idx="112">
                  <c:v>6.8122805078514294E-5</c:v>
                </c:pt>
                <c:pt idx="113">
                  <c:v>5.9763643775450405E-5</c:v>
                </c:pt>
                <c:pt idx="114">
                  <c:v>5.2404995107785312E-5</c:v>
                </c:pt>
                <c:pt idx="115">
                  <c:v>4.593080735092784E-5</c:v>
                </c:pt>
                <c:pt idx="116">
                  <c:v>4.0237956330505916E-5</c:v>
                </c:pt>
                <c:pt idx="117">
                  <c:v>3.5234881024785836E-5</c:v>
                </c:pt>
                <c:pt idx="118">
                  <c:v>3.0840352596411022E-5</c:v>
                </c:pt>
                <c:pt idx="119">
                  <c:v>2.698236526738996E-5</c:v>
                </c:pt>
                <c:pt idx="120">
                  <c:v>2.3597138254251991E-5</c:v>
                </c:pt>
                <c:pt idx="121">
                  <c:v>2.062821875732096E-5</c:v>
                </c:pt>
                <c:pt idx="122">
                  <c:v>1.8025676744104611E-5</c:v>
                </c:pt>
                <c:pt idx="123">
                  <c:v>1.5745382979810174E-5</c:v>
                </c:pt>
                <c:pt idx="124">
                  <c:v>1.3748362435289484E-5</c:v>
                </c:pt>
                <c:pt idx="125">
                  <c:v>1.2000215843332465E-5</c:v>
                </c:pt>
                <c:pt idx="126">
                  <c:v>1.0470603197080703E-5</c:v>
                </c:pt>
                <c:pt idx="127">
                  <c:v>9.1327801028291123E-6</c:v>
                </c:pt>
                <c:pt idx="128">
                  <c:v>7.9631908272413359E-6</c:v>
                </c:pt>
                <c:pt idx="129">
                  <c:v>6.9410968620479677E-6</c:v>
                </c:pt>
                <c:pt idx="130">
                  <c:v>6.0482531210816216E-6</c:v>
                </c:pt>
                <c:pt idx="131">
                  <c:v>5.2686172272464152E-6</c:v>
                </c:pt>
                <c:pt idx="132">
                  <c:v>4.5880917137827076E-6</c:v>
                </c:pt>
                <c:pt idx="133">
                  <c:v>3.9942951955770154E-6</c:v>
                </c:pt>
                <c:pt idx="134">
                  <c:v>3.4763594303661087E-6</c:v>
                </c:pt>
                <c:pt idx="135">
                  <c:v>3.0247494918306743E-6</c:v>
                </c:pt>
                <c:pt idx="136">
                  <c:v>2.6311045527468782E-6</c:v>
                </c:pt>
                <c:pt idx="137">
                  <c:v>2.2880970282522354E-6</c:v>
                </c:pt>
                <c:pt idx="138">
                  <c:v>1.9893080585228222E-6</c:v>
                </c:pt>
                <c:pt idx="139">
                  <c:v>1.7291175184625358E-6</c:v>
                </c:pt>
                <c:pt idx="140">
                  <c:v>1.5026069308492405E-6</c:v>
                </c:pt>
                <c:pt idx="141">
                  <c:v>1.3054738303442327E-6</c:v>
                </c:pt>
                <c:pt idx="142">
                  <c:v>1.1339562802697288E-6</c:v>
                </c:pt>
                <c:pt idx="143">
                  <c:v>9.8476638343637592E-7</c:v>
                </c:pt>
                <c:pt idx="144">
                  <c:v>8.5503175386311022E-7</c:v>
                </c:pt>
                <c:pt idx="145">
                  <c:v>7.4224402917490829E-7</c:v>
                </c:pt>
                <c:pt idx="146">
                  <c:v>6.4421360490404464E-7</c:v>
                </c:pt>
                <c:pt idx="147">
                  <c:v>5.590298629085453E-7</c:v>
                </c:pt>
                <c:pt idx="148">
                  <c:v>4.8502624762952636E-7</c:v>
                </c:pt>
                <c:pt idx="149">
                  <c:v>4.2074961682789433E-7</c:v>
                </c:pt>
                <c:pt idx="150">
                  <c:v>3.6493335859403186E-7</c:v>
                </c:pt>
                <c:pt idx="151">
                  <c:v>3.1647382457445735E-7</c:v>
                </c:pt>
                <c:pt idx="152">
                  <c:v>2.7440968119738619E-7</c:v>
                </c:pt>
                <c:pt idx="153">
                  <c:v>2.3790382683705888E-7</c:v>
                </c:pt>
                <c:pt idx="154">
                  <c:v>2.0622756391773811E-7</c:v>
                </c:pt>
                <c:pt idx="155">
                  <c:v>1.7874675144404194E-7</c:v>
                </c:pt>
                <c:pt idx="156">
                  <c:v>1.5490969583254758E-7</c:v>
                </c:pt>
                <c:pt idx="157">
                  <c:v>1.3423656664490561E-7</c:v>
                </c:pt>
                <c:pt idx="158">
                  <c:v>1.1631014927343368E-7</c:v>
                </c:pt>
                <c:pt idx="159">
                  <c:v>1.0076776916014991E-7</c:v>
                </c:pt>
                <c:pt idx="160">
                  <c:v>8.7294242057136771E-8</c:v>
                </c:pt>
                <c:pt idx="161">
                  <c:v>7.5615722446402289E-8</c:v>
                </c:pt>
                <c:pt idx="162">
                  <c:v>6.5494337785989634E-8</c:v>
                </c:pt>
                <c:pt idx="163">
                  <c:v>5.672350996889228E-8</c:v>
                </c:pt>
                <c:pt idx="164">
                  <c:v>4.9123877475853893E-8</c:v>
                </c:pt>
                <c:pt idx="165">
                  <c:v>4.2539742358573928E-8</c:v>
                </c:pt>
                <c:pt idx="166">
                  <c:v>3.6835975569973693E-8</c:v>
                </c:pt>
                <c:pt idx="167">
                  <c:v>3.189532240994052E-8</c:v>
                </c:pt>
                <c:pt idx="168">
                  <c:v>2.7616057109530858E-8</c:v>
                </c:pt>
                <c:pt idx="169">
                  <c:v>2.3909941949847085E-8</c:v>
                </c:pt>
                <c:pt idx="170">
                  <c:v>2.0700451907635039E-8</c:v>
                </c:pt>
                <c:pt idx="171">
                  <c:v>1.7921230729766575E-8</c:v>
                </c:pt>
                <c:pt idx="172">
                  <c:v>1.5514748644417504E-8</c:v>
                </c:pt>
                <c:pt idx="173">
                  <c:v>1.3431135690639652E-8</c:v>
                </c:pt>
                <c:pt idx="174">
                  <c:v>1.1627167953512252E-8</c:v>
                </c:pt>
                <c:pt idx="175">
                  <c:v>1.0065386886030625E-8</c:v>
                </c:pt>
                <c:pt idx="176">
                  <c:v>8.7133344311406558E-9</c:v>
                </c:pt>
                <c:pt idx="177">
                  <c:v>7.5428888719302044E-9</c:v>
                </c:pt>
                <c:pt idx="178">
                  <c:v>6.5296882739190138E-9</c:v>
                </c:pt>
                <c:pt idx="179">
                  <c:v>5.6526300748457599E-9</c:v>
                </c:pt>
                <c:pt idx="180">
                  <c:v>4.893436854542927E-9</c:v>
                </c:pt>
                <c:pt idx="181">
                  <c:v>4.2362796070399709E-9</c:v>
                </c:pt>
                <c:pt idx="182">
                  <c:v>3.6674509621961359E-9</c:v>
                </c:pt>
                <c:pt idx="183">
                  <c:v>3.1750817856016649E-9</c:v>
                </c:pt>
                <c:pt idx="184">
                  <c:v>2.7488954411212585E-9</c:v>
                </c:pt>
                <c:pt idx="185">
                  <c:v>2.3799947461614349E-9</c:v>
                </c:pt>
                <c:pt idx="186">
                  <c:v>2.0606772994347217E-9</c:v>
                </c:pt>
                <c:pt idx="187">
                  <c:v>1.7842754267470389E-9</c:v>
                </c:pt>
                <c:pt idx="188">
                  <c:v>1.5450174829095107E-9</c:v>
                </c:pt>
                <c:pt idx="189">
                  <c:v>1.3379076765369906E-9</c:v>
                </c:pt>
                <c:pt idx="190">
                  <c:v>1.1586219574292376E-9</c:v>
                </c:pt>
                <c:pt idx="191">
                  <c:v>1.0034178305942609E-9</c:v>
                </c:pt>
                <c:pt idx="192">
                  <c:v>8.6905624298717108E-10</c:v>
                </c:pt>
                <c:pt idx="193">
                  <c:v>7.5273393416885936E-10</c:v>
                </c:pt>
                <c:pt idx="194">
                  <c:v>6.520248551085533E-10</c:v>
                </c:pt>
                <c:pt idx="195">
                  <c:v>5.6482944440154487E-10</c:v>
                </c:pt>
                <c:pt idx="196">
                  <c:v>4.8933071189576785E-10</c:v>
                </c:pt>
                <c:pt idx="197">
                  <c:v>4.2395621927579233E-10</c:v>
                </c:pt>
                <c:pt idx="198">
                  <c:v>3.6734516829329222E-10</c:v>
                </c:pt>
                <c:pt idx="199">
                  <c:v>3.183199124739658E-10</c:v>
                </c:pt>
                <c:pt idx="200">
                  <c:v>-1.039560376692159E-11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A-523C-994C-9456-D1EF097D2D31}"/>
            </c:ext>
          </c:extLst>
        </c:ser>
        <c:ser>
          <c:idx val="16"/>
          <c:order val="11"/>
          <c:spPr>
            <a:ln w="9525">
              <a:solidFill>
                <a:srgbClr val="FF0000"/>
              </a:solidFill>
            </a:ln>
          </c:spPr>
          <c:marker>
            <c:symbol val="none"/>
          </c:marker>
          <c:xVal>
            <c:numRef>
              <c:f>'Sheet1 (2)'!$B$4:$B$405</c:f>
              <c:numCache>
                <c:formatCode>General</c:formatCode>
                <c:ptCount val="402"/>
                <c:pt idx="0">
                  <c:v>0</c:v>
                </c:pt>
                <c:pt idx="1">
                  <c:v>4.0000000000000022E-2</c:v>
                </c:pt>
                <c:pt idx="2">
                  <c:v>8.0000000000000043E-2</c:v>
                </c:pt>
                <c:pt idx="3">
                  <c:v>0.12000000000000002</c:v>
                </c:pt>
                <c:pt idx="4">
                  <c:v>0.16</c:v>
                </c:pt>
                <c:pt idx="5">
                  <c:v>0.2</c:v>
                </c:pt>
                <c:pt idx="6">
                  <c:v>0.24000000000000021</c:v>
                </c:pt>
                <c:pt idx="7">
                  <c:v>0.28000000000000008</c:v>
                </c:pt>
                <c:pt idx="8">
                  <c:v>0.32000000000000084</c:v>
                </c:pt>
                <c:pt idx="9">
                  <c:v>0.36000000000000032</c:v>
                </c:pt>
                <c:pt idx="10">
                  <c:v>0.4</c:v>
                </c:pt>
                <c:pt idx="11">
                  <c:v>0.44</c:v>
                </c:pt>
                <c:pt idx="12">
                  <c:v>0.48000000000000032</c:v>
                </c:pt>
                <c:pt idx="13">
                  <c:v>0.52</c:v>
                </c:pt>
                <c:pt idx="14">
                  <c:v>0.56000000000000005</c:v>
                </c:pt>
                <c:pt idx="15">
                  <c:v>0.60000000000000064</c:v>
                </c:pt>
                <c:pt idx="16">
                  <c:v>0.64000000000000168</c:v>
                </c:pt>
                <c:pt idx="17">
                  <c:v>0.68</c:v>
                </c:pt>
                <c:pt idx="18">
                  <c:v>0.72000000000000064</c:v>
                </c:pt>
                <c:pt idx="19">
                  <c:v>0.76000000000000156</c:v>
                </c:pt>
                <c:pt idx="20">
                  <c:v>0.8</c:v>
                </c:pt>
                <c:pt idx="21">
                  <c:v>0.84000000000000064</c:v>
                </c:pt>
                <c:pt idx="22">
                  <c:v>0.88</c:v>
                </c:pt>
                <c:pt idx="23">
                  <c:v>0.92</c:v>
                </c:pt>
                <c:pt idx="24">
                  <c:v>0.96000000000000063</c:v>
                </c:pt>
                <c:pt idx="25">
                  <c:v>1</c:v>
                </c:pt>
                <c:pt idx="26">
                  <c:v>1.04</c:v>
                </c:pt>
                <c:pt idx="27">
                  <c:v>1.08</c:v>
                </c:pt>
                <c:pt idx="28">
                  <c:v>1.1200000000000001</c:v>
                </c:pt>
                <c:pt idx="29">
                  <c:v>1.1599999999999968</c:v>
                </c:pt>
                <c:pt idx="30">
                  <c:v>1.2</c:v>
                </c:pt>
                <c:pt idx="31">
                  <c:v>1.24</c:v>
                </c:pt>
                <c:pt idx="32">
                  <c:v>1.28</c:v>
                </c:pt>
                <c:pt idx="33">
                  <c:v>1.32</c:v>
                </c:pt>
                <c:pt idx="34">
                  <c:v>1.36</c:v>
                </c:pt>
                <c:pt idx="35">
                  <c:v>1.4</c:v>
                </c:pt>
                <c:pt idx="36">
                  <c:v>1.44</c:v>
                </c:pt>
                <c:pt idx="37">
                  <c:v>1.48</c:v>
                </c:pt>
                <c:pt idx="38">
                  <c:v>1.52</c:v>
                </c:pt>
                <c:pt idx="39">
                  <c:v>1.56</c:v>
                </c:pt>
                <c:pt idx="40">
                  <c:v>1.6</c:v>
                </c:pt>
                <c:pt idx="41">
                  <c:v>1.6400000000000001</c:v>
                </c:pt>
                <c:pt idx="42">
                  <c:v>1.6800000000000028</c:v>
                </c:pt>
                <c:pt idx="43">
                  <c:v>1.72</c:v>
                </c:pt>
                <c:pt idx="44">
                  <c:v>1.76</c:v>
                </c:pt>
                <c:pt idx="45">
                  <c:v>1.8</c:v>
                </c:pt>
                <c:pt idx="46">
                  <c:v>1.84</c:v>
                </c:pt>
                <c:pt idx="47">
                  <c:v>1.8800000000000001</c:v>
                </c:pt>
                <c:pt idx="48">
                  <c:v>1.9200000000000021</c:v>
                </c:pt>
                <c:pt idx="49">
                  <c:v>1.9600000000000029</c:v>
                </c:pt>
                <c:pt idx="50">
                  <c:v>2</c:v>
                </c:pt>
                <c:pt idx="51">
                  <c:v>2.04</c:v>
                </c:pt>
                <c:pt idx="52">
                  <c:v>2.08</c:v>
                </c:pt>
                <c:pt idx="53">
                  <c:v>2.12</c:v>
                </c:pt>
                <c:pt idx="54">
                  <c:v>2.16</c:v>
                </c:pt>
                <c:pt idx="55">
                  <c:v>2.2000000000000002</c:v>
                </c:pt>
                <c:pt idx="56">
                  <c:v>2.2400000000000002</c:v>
                </c:pt>
                <c:pt idx="57">
                  <c:v>2.2799999999999998</c:v>
                </c:pt>
                <c:pt idx="58">
                  <c:v>2.3199999999999967</c:v>
                </c:pt>
                <c:pt idx="59">
                  <c:v>2.36</c:v>
                </c:pt>
                <c:pt idx="60">
                  <c:v>2.4</c:v>
                </c:pt>
                <c:pt idx="61">
                  <c:v>2.44</c:v>
                </c:pt>
                <c:pt idx="62">
                  <c:v>2.48</c:v>
                </c:pt>
                <c:pt idx="63">
                  <c:v>2.52</c:v>
                </c:pt>
                <c:pt idx="64">
                  <c:v>2.56</c:v>
                </c:pt>
                <c:pt idx="65">
                  <c:v>2.6</c:v>
                </c:pt>
                <c:pt idx="66">
                  <c:v>2.64</c:v>
                </c:pt>
                <c:pt idx="67">
                  <c:v>2.68</c:v>
                </c:pt>
                <c:pt idx="68">
                  <c:v>2.72</c:v>
                </c:pt>
                <c:pt idx="69">
                  <c:v>2.7600000000000002</c:v>
                </c:pt>
                <c:pt idx="70">
                  <c:v>2.8</c:v>
                </c:pt>
                <c:pt idx="71">
                  <c:v>2.84</c:v>
                </c:pt>
                <c:pt idx="72">
                  <c:v>2.88</c:v>
                </c:pt>
                <c:pt idx="73">
                  <c:v>2.92</c:v>
                </c:pt>
                <c:pt idx="74">
                  <c:v>2.96</c:v>
                </c:pt>
                <c:pt idx="75">
                  <c:v>3</c:v>
                </c:pt>
                <c:pt idx="76">
                  <c:v>3.04</c:v>
                </c:pt>
                <c:pt idx="77">
                  <c:v>3.08</c:v>
                </c:pt>
                <c:pt idx="78">
                  <c:v>3.12</c:v>
                </c:pt>
                <c:pt idx="79">
                  <c:v>3.16</c:v>
                </c:pt>
                <c:pt idx="80">
                  <c:v>3.2</c:v>
                </c:pt>
                <c:pt idx="81">
                  <c:v>3.24</c:v>
                </c:pt>
                <c:pt idx="82">
                  <c:v>3.2800000000000002</c:v>
                </c:pt>
                <c:pt idx="83">
                  <c:v>3.32</c:v>
                </c:pt>
                <c:pt idx="84">
                  <c:v>3.36</c:v>
                </c:pt>
                <c:pt idx="85">
                  <c:v>3.4</c:v>
                </c:pt>
                <c:pt idx="86">
                  <c:v>3.44</c:v>
                </c:pt>
                <c:pt idx="87">
                  <c:v>3.48</c:v>
                </c:pt>
                <c:pt idx="88">
                  <c:v>3.52</c:v>
                </c:pt>
                <c:pt idx="89">
                  <c:v>3.56</c:v>
                </c:pt>
                <c:pt idx="90">
                  <c:v>3.6</c:v>
                </c:pt>
                <c:pt idx="91">
                  <c:v>3.64</c:v>
                </c:pt>
                <c:pt idx="92">
                  <c:v>3.68</c:v>
                </c:pt>
                <c:pt idx="93">
                  <c:v>3.72</c:v>
                </c:pt>
                <c:pt idx="94">
                  <c:v>3.7600000000000002</c:v>
                </c:pt>
                <c:pt idx="95">
                  <c:v>3.8</c:v>
                </c:pt>
                <c:pt idx="96">
                  <c:v>3.84</c:v>
                </c:pt>
                <c:pt idx="97">
                  <c:v>3.88</c:v>
                </c:pt>
                <c:pt idx="98">
                  <c:v>3.92</c:v>
                </c:pt>
                <c:pt idx="99">
                  <c:v>3.96</c:v>
                </c:pt>
                <c:pt idx="100">
                  <c:v>4</c:v>
                </c:pt>
                <c:pt idx="101">
                  <c:v>4.04</c:v>
                </c:pt>
                <c:pt idx="102">
                  <c:v>4.08</c:v>
                </c:pt>
                <c:pt idx="103">
                  <c:v>4.1199999999999966</c:v>
                </c:pt>
                <c:pt idx="104">
                  <c:v>4.1599999999999975</c:v>
                </c:pt>
                <c:pt idx="105">
                  <c:v>4.2</c:v>
                </c:pt>
                <c:pt idx="106">
                  <c:v>4.24</c:v>
                </c:pt>
                <c:pt idx="107">
                  <c:v>4.28</c:v>
                </c:pt>
                <c:pt idx="108">
                  <c:v>4.3199999999999985</c:v>
                </c:pt>
                <c:pt idx="109">
                  <c:v>4.3599999999999985</c:v>
                </c:pt>
                <c:pt idx="110">
                  <c:v>4.4000000000000004</c:v>
                </c:pt>
                <c:pt idx="111">
                  <c:v>4.4400000000000004</c:v>
                </c:pt>
                <c:pt idx="112">
                  <c:v>4.4800000000000004</c:v>
                </c:pt>
                <c:pt idx="113">
                  <c:v>4.5199999999999996</c:v>
                </c:pt>
                <c:pt idx="114">
                  <c:v>4.5599999999999996</c:v>
                </c:pt>
                <c:pt idx="115">
                  <c:v>4.5999999999999996</c:v>
                </c:pt>
                <c:pt idx="116">
                  <c:v>4.6399999999999997</c:v>
                </c:pt>
                <c:pt idx="117">
                  <c:v>4.68</c:v>
                </c:pt>
                <c:pt idx="118">
                  <c:v>4.72</c:v>
                </c:pt>
                <c:pt idx="119">
                  <c:v>4.76</c:v>
                </c:pt>
                <c:pt idx="120">
                  <c:v>4.8</c:v>
                </c:pt>
                <c:pt idx="121">
                  <c:v>4.84</c:v>
                </c:pt>
                <c:pt idx="122">
                  <c:v>4.88</c:v>
                </c:pt>
                <c:pt idx="123">
                  <c:v>4.92</c:v>
                </c:pt>
                <c:pt idx="124">
                  <c:v>4.96</c:v>
                </c:pt>
                <c:pt idx="125">
                  <c:v>5</c:v>
                </c:pt>
                <c:pt idx="126">
                  <c:v>5.04</c:v>
                </c:pt>
                <c:pt idx="127">
                  <c:v>5.08</c:v>
                </c:pt>
                <c:pt idx="128">
                  <c:v>5.1199999999999966</c:v>
                </c:pt>
                <c:pt idx="129">
                  <c:v>5.1599999999999975</c:v>
                </c:pt>
                <c:pt idx="130">
                  <c:v>5.2</c:v>
                </c:pt>
                <c:pt idx="131">
                  <c:v>5.24</c:v>
                </c:pt>
                <c:pt idx="132">
                  <c:v>5.28</c:v>
                </c:pt>
                <c:pt idx="133">
                  <c:v>5.3199999999999985</c:v>
                </c:pt>
                <c:pt idx="134">
                  <c:v>5.3599999999999985</c:v>
                </c:pt>
                <c:pt idx="135">
                  <c:v>5.4</c:v>
                </c:pt>
                <c:pt idx="136">
                  <c:v>5.44</c:v>
                </c:pt>
                <c:pt idx="137">
                  <c:v>5.48</c:v>
                </c:pt>
                <c:pt idx="138">
                  <c:v>5.52</c:v>
                </c:pt>
                <c:pt idx="139">
                  <c:v>5.56</c:v>
                </c:pt>
                <c:pt idx="140">
                  <c:v>5.6</c:v>
                </c:pt>
                <c:pt idx="141">
                  <c:v>5.64</c:v>
                </c:pt>
                <c:pt idx="142">
                  <c:v>5.68</c:v>
                </c:pt>
                <c:pt idx="143">
                  <c:v>5.72</c:v>
                </c:pt>
                <c:pt idx="144">
                  <c:v>5.76</c:v>
                </c:pt>
                <c:pt idx="145">
                  <c:v>5.8</c:v>
                </c:pt>
                <c:pt idx="146">
                  <c:v>5.84</c:v>
                </c:pt>
                <c:pt idx="147">
                  <c:v>5.88</c:v>
                </c:pt>
                <c:pt idx="148">
                  <c:v>5.92</c:v>
                </c:pt>
                <c:pt idx="149">
                  <c:v>5.96</c:v>
                </c:pt>
                <c:pt idx="150">
                  <c:v>6</c:v>
                </c:pt>
                <c:pt idx="151">
                  <c:v>6.04</c:v>
                </c:pt>
                <c:pt idx="152">
                  <c:v>6.08</c:v>
                </c:pt>
                <c:pt idx="153">
                  <c:v>6.1199999999999966</c:v>
                </c:pt>
                <c:pt idx="154">
                  <c:v>6.1599999999999975</c:v>
                </c:pt>
                <c:pt idx="155">
                  <c:v>6.2</c:v>
                </c:pt>
                <c:pt idx="156">
                  <c:v>6.24</c:v>
                </c:pt>
                <c:pt idx="157">
                  <c:v>6.28</c:v>
                </c:pt>
                <c:pt idx="158">
                  <c:v>6.3199999999999985</c:v>
                </c:pt>
                <c:pt idx="159">
                  <c:v>6.3599999999999985</c:v>
                </c:pt>
                <c:pt idx="160">
                  <c:v>6.4</c:v>
                </c:pt>
                <c:pt idx="161">
                  <c:v>6.44</c:v>
                </c:pt>
                <c:pt idx="162">
                  <c:v>6.48</c:v>
                </c:pt>
                <c:pt idx="163">
                  <c:v>6.52</c:v>
                </c:pt>
                <c:pt idx="164">
                  <c:v>6.56</c:v>
                </c:pt>
                <c:pt idx="165">
                  <c:v>6.6</c:v>
                </c:pt>
                <c:pt idx="166">
                  <c:v>6.64</c:v>
                </c:pt>
                <c:pt idx="167">
                  <c:v>6.68</c:v>
                </c:pt>
                <c:pt idx="168">
                  <c:v>6.72</c:v>
                </c:pt>
                <c:pt idx="169">
                  <c:v>6.76</c:v>
                </c:pt>
                <c:pt idx="170">
                  <c:v>6.8</c:v>
                </c:pt>
                <c:pt idx="171">
                  <c:v>6.84</c:v>
                </c:pt>
                <c:pt idx="172">
                  <c:v>6.88</c:v>
                </c:pt>
                <c:pt idx="173">
                  <c:v>6.92</c:v>
                </c:pt>
                <c:pt idx="174">
                  <c:v>6.96</c:v>
                </c:pt>
                <c:pt idx="175">
                  <c:v>7</c:v>
                </c:pt>
                <c:pt idx="176">
                  <c:v>7.04</c:v>
                </c:pt>
                <c:pt idx="177">
                  <c:v>7.08</c:v>
                </c:pt>
                <c:pt idx="178">
                  <c:v>7.1199999999999966</c:v>
                </c:pt>
                <c:pt idx="179">
                  <c:v>7.1599999999999975</c:v>
                </c:pt>
                <c:pt idx="180">
                  <c:v>7.2</c:v>
                </c:pt>
                <c:pt idx="181">
                  <c:v>7.24</c:v>
                </c:pt>
                <c:pt idx="182">
                  <c:v>7.28</c:v>
                </c:pt>
                <c:pt idx="183">
                  <c:v>7.3199999999999985</c:v>
                </c:pt>
                <c:pt idx="184">
                  <c:v>7.3599999999999985</c:v>
                </c:pt>
                <c:pt idx="185">
                  <c:v>7.4</c:v>
                </c:pt>
                <c:pt idx="186">
                  <c:v>7.44</c:v>
                </c:pt>
                <c:pt idx="187">
                  <c:v>7.48</c:v>
                </c:pt>
                <c:pt idx="188">
                  <c:v>7.52</c:v>
                </c:pt>
                <c:pt idx="189">
                  <c:v>7.56</c:v>
                </c:pt>
                <c:pt idx="190">
                  <c:v>7.6</c:v>
                </c:pt>
                <c:pt idx="191">
                  <c:v>7.64</c:v>
                </c:pt>
                <c:pt idx="192">
                  <c:v>7.68</c:v>
                </c:pt>
                <c:pt idx="193">
                  <c:v>7.72</c:v>
                </c:pt>
                <c:pt idx="194">
                  <c:v>7.76</c:v>
                </c:pt>
                <c:pt idx="195">
                  <c:v>7.8</c:v>
                </c:pt>
                <c:pt idx="196">
                  <c:v>7.84</c:v>
                </c:pt>
                <c:pt idx="197">
                  <c:v>7.88</c:v>
                </c:pt>
                <c:pt idx="198">
                  <c:v>7.92</c:v>
                </c:pt>
                <c:pt idx="199">
                  <c:v>7.96</c:v>
                </c:pt>
                <c:pt idx="200">
                  <c:v>8</c:v>
                </c:pt>
                <c:pt idx="201">
                  <c:v>0</c:v>
                </c:pt>
                <c:pt idx="202">
                  <c:v>-4.0000000000000022E-2</c:v>
                </c:pt>
                <c:pt idx="203">
                  <c:v>-8.0000000000000043E-2</c:v>
                </c:pt>
                <c:pt idx="204">
                  <c:v>-0.12000000000000002</c:v>
                </c:pt>
                <c:pt idx="205">
                  <c:v>-0.16</c:v>
                </c:pt>
                <c:pt idx="206">
                  <c:v>-0.2</c:v>
                </c:pt>
                <c:pt idx="207">
                  <c:v>-0.24000000000000021</c:v>
                </c:pt>
                <c:pt idx="208">
                  <c:v>-0.28000000000000008</c:v>
                </c:pt>
                <c:pt idx="209">
                  <c:v>-0.32000000000000084</c:v>
                </c:pt>
                <c:pt idx="210">
                  <c:v>-0.36000000000000032</c:v>
                </c:pt>
                <c:pt idx="211">
                  <c:v>-0.4</c:v>
                </c:pt>
                <c:pt idx="212">
                  <c:v>-0.44</c:v>
                </c:pt>
                <c:pt idx="213">
                  <c:v>-0.48000000000000032</c:v>
                </c:pt>
                <c:pt idx="214">
                  <c:v>-0.52</c:v>
                </c:pt>
                <c:pt idx="215">
                  <c:v>-0.56000000000000005</c:v>
                </c:pt>
                <c:pt idx="216">
                  <c:v>-0.60000000000000064</c:v>
                </c:pt>
                <c:pt idx="217">
                  <c:v>-0.64000000000000168</c:v>
                </c:pt>
                <c:pt idx="218">
                  <c:v>-0.68</c:v>
                </c:pt>
                <c:pt idx="219">
                  <c:v>-0.72000000000000064</c:v>
                </c:pt>
                <c:pt idx="220">
                  <c:v>-0.76000000000000156</c:v>
                </c:pt>
                <c:pt idx="221">
                  <c:v>-0.8</c:v>
                </c:pt>
                <c:pt idx="222">
                  <c:v>-0.84000000000000064</c:v>
                </c:pt>
                <c:pt idx="223">
                  <c:v>-0.88</c:v>
                </c:pt>
                <c:pt idx="224">
                  <c:v>-0.92</c:v>
                </c:pt>
                <c:pt idx="225">
                  <c:v>-0.96000000000000063</c:v>
                </c:pt>
                <c:pt idx="226">
                  <c:v>-1</c:v>
                </c:pt>
                <c:pt idx="227">
                  <c:v>-1.04</c:v>
                </c:pt>
                <c:pt idx="228">
                  <c:v>-1.08</c:v>
                </c:pt>
                <c:pt idx="229">
                  <c:v>-1.1200000000000001</c:v>
                </c:pt>
                <c:pt idx="230">
                  <c:v>-1.1599999999999968</c:v>
                </c:pt>
                <c:pt idx="231">
                  <c:v>-1.2</c:v>
                </c:pt>
                <c:pt idx="232">
                  <c:v>-1.24</c:v>
                </c:pt>
                <c:pt idx="233">
                  <c:v>-1.28</c:v>
                </c:pt>
                <c:pt idx="234">
                  <c:v>-1.32</c:v>
                </c:pt>
                <c:pt idx="235">
                  <c:v>-1.36</c:v>
                </c:pt>
                <c:pt idx="236">
                  <c:v>-1.4</c:v>
                </c:pt>
                <c:pt idx="237">
                  <c:v>-1.44</c:v>
                </c:pt>
                <c:pt idx="238">
                  <c:v>-1.48</c:v>
                </c:pt>
                <c:pt idx="239">
                  <c:v>-1.52</c:v>
                </c:pt>
                <c:pt idx="240">
                  <c:v>-1.56</c:v>
                </c:pt>
                <c:pt idx="241">
                  <c:v>-1.6</c:v>
                </c:pt>
                <c:pt idx="242">
                  <c:v>-1.6400000000000001</c:v>
                </c:pt>
                <c:pt idx="243">
                  <c:v>-1.6800000000000028</c:v>
                </c:pt>
                <c:pt idx="244">
                  <c:v>-1.72</c:v>
                </c:pt>
                <c:pt idx="245">
                  <c:v>-1.76</c:v>
                </c:pt>
                <c:pt idx="246">
                  <c:v>-1.8</c:v>
                </c:pt>
                <c:pt idx="247">
                  <c:v>-1.84</c:v>
                </c:pt>
                <c:pt idx="248">
                  <c:v>-1.8800000000000001</c:v>
                </c:pt>
                <c:pt idx="249">
                  <c:v>-1.9200000000000021</c:v>
                </c:pt>
                <c:pt idx="250">
                  <c:v>-1.9600000000000029</c:v>
                </c:pt>
                <c:pt idx="251">
                  <c:v>-2</c:v>
                </c:pt>
                <c:pt idx="252">
                  <c:v>-2.04</c:v>
                </c:pt>
                <c:pt idx="253">
                  <c:v>-2.08</c:v>
                </c:pt>
                <c:pt idx="254">
                  <c:v>-2.12</c:v>
                </c:pt>
                <c:pt idx="255">
                  <c:v>-2.16</c:v>
                </c:pt>
                <c:pt idx="256">
                  <c:v>-2.2000000000000002</c:v>
                </c:pt>
                <c:pt idx="257">
                  <c:v>-2.2400000000000002</c:v>
                </c:pt>
                <c:pt idx="258">
                  <c:v>-2.2799999999999998</c:v>
                </c:pt>
                <c:pt idx="259">
                  <c:v>-2.3199999999999967</c:v>
                </c:pt>
                <c:pt idx="260">
                  <c:v>-2.36</c:v>
                </c:pt>
                <c:pt idx="261">
                  <c:v>-2.4</c:v>
                </c:pt>
                <c:pt idx="262">
                  <c:v>-2.44</c:v>
                </c:pt>
                <c:pt idx="263">
                  <c:v>-2.48</c:v>
                </c:pt>
                <c:pt idx="264">
                  <c:v>-2.52</c:v>
                </c:pt>
                <c:pt idx="265">
                  <c:v>-2.56</c:v>
                </c:pt>
                <c:pt idx="266">
                  <c:v>-2.6</c:v>
                </c:pt>
                <c:pt idx="267">
                  <c:v>-2.64</c:v>
                </c:pt>
                <c:pt idx="268">
                  <c:v>-2.68</c:v>
                </c:pt>
                <c:pt idx="269">
                  <c:v>-2.72</c:v>
                </c:pt>
                <c:pt idx="270">
                  <c:v>-2.7600000000000002</c:v>
                </c:pt>
                <c:pt idx="271">
                  <c:v>-2.8</c:v>
                </c:pt>
                <c:pt idx="272">
                  <c:v>-2.84</c:v>
                </c:pt>
                <c:pt idx="273">
                  <c:v>-2.88</c:v>
                </c:pt>
                <c:pt idx="274">
                  <c:v>-2.92</c:v>
                </c:pt>
                <c:pt idx="275">
                  <c:v>-2.96</c:v>
                </c:pt>
                <c:pt idx="276">
                  <c:v>-3</c:v>
                </c:pt>
                <c:pt idx="277">
                  <c:v>-3.04</c:v>
                </c:pt>
                <c:pt idx="278">
                  <c:v>-3.08</c:v>
                </c:pt>
                <c:pt idx="279">
                  <c:v>-3.12</c:v>
                </c:pt>
                <c:pt idx="280">
                  <c:v>-3.16</c:v>
                </c:pt>
                <c:pt idx="281">
                  <c:v>-3.2</c:v>
                </c:pt>
                <c:pt idx="282">
                  <c:v>-3.24</c:v>
                </c:pt>
                <c:pt idx="283">
                  <c:v>-3.2800000000000002</c:v>
                </c:pt>
                <c:pt idx="284">
                  <c:v>-3.32</c:v>
                </c:pt>
                <c:pt idx="285">
                  <c:v>-3.36</c:v>
                </c:pt>
                <c:pt idx="286">
                  <c:v>-3.4</c:v>
                </c:pt>
                <c:pt idx="287">
                  <c:v>-3.44</c:v>
                </c:pt>
                <c:pt idx="288">
                  <c:v>-3.48</c:v>
                </c:pt>
                <c:pt idx="289">
                  <c:v>-3.52</c:v>
                </c:pt>
                <c:pt idx="290">
                  <c:v>-3.56</c:v>
                </c:pt>
                <c:pt idx="291">
                  <c:v>-3.6</c:v>
                </c:pt>
                <c:pt idx="292">
                  <c:v>-3.64</c:v>
                </c:pt>
                <c:pt idx="293">
                  <c:v>-3.68</c:v>
                </c:pt>
                <c:pt idx="294">
                  <c:v>-3.72</c:v>
                </c:pt>
                <c:pt idx="295">
                  <c:v>-3.7600000000000002</c:v>
                </c:pt>
                <c:pt idx="296">
                  <c:v>-3.8</c:v>
                </c:pt>
                <c:pt idx="297">
                  <c:v>-3.84</c:v>
                </c:pt>
                <c:pt idx="298">
                  <c:v>-3.88</c:v>
                </c:pt>
                <c:pt idx="299">
                  <c:v>-3.92</c:v>
                </c:pt>
                <c:pt idx="300">
                  <c:v>-3.96</c:v>
                </c:pt>
                <c:pt idx="301">
                  <c:v>-4</c:v>
                </c:pt>
                <c:pt idx="302">
                  <c:v>-4.04</c:v>
                </c:pt>
                <c:pt idx="303">
                  <c:v>-4.08</c:v>
                </c:pt>
                <c:pt idx="304">
                  <c:v>-4.1199999999999966</c:v>
                </c:pt>
                <c:pt idx="305">
                  <c:v>-4.1599999999999975</c:v>
                </c:pt>
                <c:pt idx="306">
                  <c:v>-4.2</c:v>
                </c:pt>
                <c:pt idx="307">
                  <c:v>-4.24</c:v>
                </c:pt>
                <c:pt idx="308">
                  <c:v>-4.28</c:v>
                </c:pt>
                <c:pt idx="309">
                  <c:v>-4.3199999999999985</c:v>
                </c:pt>
                <c:pt idx="310">
                  <c:v>-4.3599999999999985</c:v>
                </c:pt>
                <c:pt idx="311">
                  <c:v>-4.4000000000000004</c:v>
                </c:pt>
                <c:pt idx="312">
                  <c:v>-4.4400000000000004</c:v>
                </c:pt>
                <c:pt idx="313">
                  <c:v>-4.4800000000000004</c:v>
                </c:pt>
                <c:pt idx="314">
                  <c:v>-4.5199999999999996</c:v>
                </c:pt>
                <c:pt idx="315">
                  <c:v>-4.5599999999999996</c:v>
                </c:pt>
                <c:pt idx="316">
                  <c:v>-4.5999999999999996</c:v>
                </c:pt>
                <c:pt idx="317">
                  <c:v>-4.6399999999999997</c:v>
                </c:pt>
                <c:pt idx="318">
                  <c:v>-4.68</c:v>
                </c:pt>
                <c:pt idx="319">
                  <c:v>-4.72</c:v>
                </c:pt>
                <c:pt idx="320">
                  <c:v>-4.76</c:v>
                </c:pt>
                <c:pt idx="321">
                  <c:v>-4.8</c:v>
                </c:pt>
                <c:pt idx="322">
                  <c:v>-4.84</c:v>
                </c:pt>
                <c:pt idx="323">
                  <c:v>-4.88</c:v>
                </c:pt>
                <c:pt idx="324">
                  <c:v>-4.92</c:v>
                </c:pt>
                <c:pt idx="325">
                  <c:v>-4.96</c:v>
                </c:pt>
                <c:pt idx="326">
                  <c:v>-5</c:v>
                </c:pt>
                <c:pt idx="327">
                  <c:v>-5.04</c:v>
                </c:pt>
                <c:pt idx="328">
                  <c:v>-5.08</c:v>
                </c:pt>
                <c:pt idx="329">
                  <c:v>-5.1199999999999966</c:v>
                </c:pt>
                <c:pt idx="330">
                  <c:v>-5.1599999999999975</c:v>
                </c:pt>
                <c:pt idx="331">
                  <c:v>-5.2</c:v>
                </c:pt>
                <c:pt idx="332">
                  <c:v>-5.24</c:v>
                </c:pt>
                <c:pt idx="333">
                  <c:v>-5.28</c:v>
                </c:pt>
                <c:pt idx="334">
                  <c:v>-5.3199999999999985</c:v>
                </c:pt>
                <c:pt idx="335">
                  <c:v>-5.3599999999999985</c:v>
                </c:pt>
                <c:pt idx="336">
                  <c:v>-5.4</c:v>
                </c:pt>
                <c:pt idx="337">
                  <c:v>-5.44</c:v>
                </c:pt>
                <c:pt idx="338">
                  <c:v>-5.48</c:v>
                </c:pt>
                <c:pt idx="339">
                  <c:v>-5.52</c:v>
                </c:pt>
                <c:pt idx="340">
                  <c:v>-5.56</c:v>
                </c:pt>
                <c:pt idx="341">
                  <c:v>-5.6</c:v>
                </c:pt>
                <c:pt idx="342">
                  <c:v>-5.64</c:v>
                </c:pt>
                <c:pt idx="343">
                  <c:v>-5.68</c:v>
                </c:pt>
                <c:pt idx="344">
                  <c:v>-5.72</c:v>
                </c:pt>
                <c:pt idx="345">
                  <c:v>-5.76</c:v>
                </c:pt>
                <c:pt idx="346">
                  <c:v>-5.8</c:v>
                </c:pt>
                <c:pt idx="347">
                  <c:v>-5.84</c:v>
                </c:pt>
                <c:pt idx="348">
                  <c:v>-5.88</c:v>
                </c:pt>
                <c:pt idx="349">
                  <c:v>-5.92</c:v>
                </c:pt>
                <c:pt idx="350">
                  <c:v>-5.96</c:v>
                </c:pt>
                <c:pt idx="351">
                  <c:v>-6</c:v>
                </c:pt>
                <c:pt idx="352">
                  <c:v>-6.04</c:v>
                </c:pt>
                <c:pt idx="353">
                  <c:v>-6.08</c:v>
                </c:pt>
                <c:pt idx="354">
                  <c:v>-6.1199999999999966</c:v>
                </c:pt>
                <c:pt idx="355">
                  <c:v>-6.1599999999999975</c:v>
                </c:pt>
                <c:pt idx="356">
                  <c:v>-6.2</c:v>
                </c:pt>
                <c:pt idx="357">
                  <c:v>-6.24</c:v>
                </c:pt>
                <c:pt idx="358">
                  <c:v>-6.28</c:v>
                </c:pt>
                <c:pt idx="359">
                  <c:v>-6.3199999999999985</c:v>
                </c:pt>
                <c:pt idx="360">
                  <c:v>-6.3599999999999985</c:v>
                </c:pt>
                <c:pt idx="361">
                  <c:v>-6.4</c:v>
                </c:pt>
                <c:pt idx="362">
                  <c:v>-6.44</c:v>
                </c:pt>
                <c:pt idx="363">
                  <c:v>-6.48</c:v>
                </c:pt>
                <c:pt idx="364">
                  <c:v>-6.52</c:v>
                </c:pt>
                <c:pt idx="365">
                  <c:v>-6.56</c:v>
                </c:pt>
                <c:pt idx="366">
                  <c:v>-6.6</c:v>
                </c:pt>
                <c:pt idx="367">
                  <c:v>-6.64</c:v>
                </c:pt>
                <c:pt idx="368">
                  <c:v>-6.68</c:v>
                </c:pt>
                <c:pt idx="369">
                  <c:v>-6.72</c:v>
                </c:pt>
                <c:pt idx="370">
                  <c:v>-6.76</c:v>
                </c:pt>
                <c:pt idx="371">
                  <c:v>-6.8</c:v>
                </c:pt>
                <c:pt idx="372">
                  <c:v>-6.84</c:v>
                </c:pt>
                <c:pt idx="373">
                  <c:v>-6.88</c:v>
                </c:pt>
                <c:pt idx="374">
                  <c:v>-6.92</c:v>
                </c:pt>
                <c:pt idx="375">
                  <c:v>-6.96</c:v>
                </c:pt>
                <c:pt idx="376">
                  <c:v>-7</c:v>
                </c:pt>
                <c:pt idx="377">
                  <c:v>-7.04</c:v>
                </c:pt>
                <c:pt idx="378">
                  <c:v>-7.08</c:v>
                </c:pt>
                <c:pt idx="379">
                  <c:v>-7.1199999999999966</c:v>
                </c:pt>
                <c:pt idx="380">
                  <c:v>-7.1599999999999975</c:v>
                </c:pt>
                <c:pt idx="381">
                  <c:v>-7.2</c:v>
                </c:pt>
                <c:pt idx="382">
                  <c:v>-7.24</c:v>
                </c:pt>
                <c:pt idx="383">
                  <c:v>-7.28</c:v>
                </c:pt>
                <c:pt idx="384">
                  <c:v>-7.3199999999999985</c:v>
                </c:pt>
                <c:pt idx="385">
                  <c:v>-7.3599999999999985</c:v>
                </c:pt>
                <c:pt idx="386">
                  <c:v>-7.4</c:v>
                </c:pt>
                <c:pt idx="387">
                  <c:v>-7.44</c:v>
                </c:pt>
                <c:pt idx="388">
                  <c:v>-7.48</c:v>
                </c:pt>
                <c:pt idx="389">
                  <c:v>-7.52</c:v>
                </c:pt>
                <c:pt idx="390">
                  <c:v>-7.56</c:v>
                </c:pt>
                <c:pt idx="391">
                  <c:v>-7.6</c:v>
                </c:pt>
                <c:pt idx="392">
                  <c:v>-7.64</c:v>
                </c:pt>
                <c:pt idx="393">
                  <c:v>-7.68</c:v>
                </c:pt>
                <c:pt idx="394">
                  <c:v>-7.72</c:v>
                </c:pt>
                <c:pt idx="395">
                  <c:v>-7.76</c:v>
                </c:pt>
                <c:pt idx="396">
                  <c:v>-7.8</c:v>
                </c:pt>
                <c:pt idx="397">
                  <c:v>-7.84</c:v>
                </c:pt>
                <c:pt idx="398">
                  <c:v>-7.88</c:v>
                </c:pt>
                <c:pt idx="399">
                  <c:v>-7.92</c:v>
                </c:pt>
                <c:pt idx="400">
                  <c:v>-7.96</c:v>
                </c:pt>
                <c:pt idx="401">
                  <c:v>-8</c:v>
                </c:pt>
              </c:numCache>
            </c:numRef>
          </c:xVal>
          <c:yVal>
            <c:numRef>
              <c:f>'Sheet1 (2)'!$S$4:$S$405</c:f>
              <c:numCache>
                <c:formatCode>General</c:formatCode>
                <c:ptCount val="402"/>
                <c:pt idx="201">
                  <c:v>0.39684473603909914</c:v>
                </c:pt>
                <c:pt idx="202">
                  <c:v>0.39619773257648511</c:v>
                </c:pt>
                <c:pt idx="203">
                  <c:v>0.39490701214437934</c:v>
                </c:pt>
                <c:pt idx="204">
                  <c:v>0.39297911887259207</c:v>
                </c:pt>
                <c:pt idx="205">
                  <c:v>0.39042379719663339</c:v>
                </c:pt>
                <c:pt idx="206">
                  <c:v>0.38725390675822691</c:v>
                </c:pt>
                <c:pt idx="207">
                  <c:v>0.3834853106343814</c:v>
                </c:pt>
                <c:pt idx="208">
                  <c:v>0.37913673829063932</c:v>
                </c:pt>
                <c:pt idx="209">
                  <c:v>0.37422962497898932</c:v>
                </c:pt>
                <c:pt idx="210">
                  <c:v>0.36878792957215123</c:v>
                </c:pt>
                <c:pt idx="211">
                  <c:v>0.36283793297118994</c:v>
                </c:pt>
                <c:pt idx="212">
                  <c:v>0.3564080200673353</c:v>
                </c:pt>
                <c:pt idx="213">
                  <c:v>0.34952844659236032</c:v>
                </c:pt>
                <c:pt idx="214">
                  <c:v>0.3422310953971397</c:v>
                </c:pt>
                <c:pt idx="215">
                  <c:v>0.33454922344233812</c:v>
                </c:pt>
                <c:pt idx="216">
                  <c:v>0.32651720319469141</c:v>
                </c:pt>
                <c:pt idx="217">
                  <c:v>0.31817026105501583</c:v>
                </c:pt>
                <c:pt idx="218">
                  <c:v>0.30954421568321061</c:v>
                </c:pt>
                <c:pt idx="219">
                  <c:v>0.30067521896770538</c:v>
                </c:pt>
                <c:pt idx="220">
                  <c:v>0.29159950226793602</c:v>
                </c:pt>
                <c:pt idx="221">
                  <c:v>0.2823531304059454</c:v>
                </c:pt>
                <c:pt idx="222">
                  <c:v>0.27297176569751408</c:v>
                </c:pt>
                <c:pt idx="223">
                  <c:v>0.26349044410368927</c:v>
                </c:pt>
                <c:pt idx="224">
                  <c:v>0.25394336777437487</c:v>
                </c:pt>
                <c:pt idx="225">
                  <c:v>0.24436370102458838</c:v>
                </c:pt>
                <c:pt idx="226">
                  <c:v>0.2347834096490127</c:v>
                </c:pt>
                <c:pt idx="227">
                  <c:v>0.22523308696798244</c:v>
                </c:pt>
                <c:pt idx="228">
                  <c:v>0.21574181981139837</c:v>
                </c:pt>
                <c:pt idx="229">
                  <c:v>0.20633706614711642</c:v>
                </c:pt>
                <c:pt idx="230">
                  <c:v>0.19704455350668654</c:v>
                </c:pt>
                <c:pt idx="231">
                  <c:v>0.18788819705320309</c:v>
                </c:pt>
                <c:pt idx="232">
                  <c:v>0.17889003707550191</c:v>
                </c:pt>
                <c:pt idx="233">
                  <c:v>0.17007019546909641</c:v>
                </c:pt>
                <c:pt idx="234">
                  <c:v>0.16144685056677976</c:v>
                </c:pt>
                <c:pt idx="235">
                  <c:v>0.15303622949605591</c:v>
                </c:pt>
                <c:pt idx="236">
                  <c:v>0.14485261708474512</c:v>
                </c:pt>
                <c:pt idx="237">
                  <c:v>0.13690836933185341</c:v>
                </c:pt>
                <c:pt idx="238">
                  <c:v>0.12921399828150759</c:v>
                </c:pt>
                <c:pt idx="239">
                  <c:v>0.12177814147442417</c:v>
                </c:pt>
                <c:pt idx="240">
                  <c:v>0.11460769843148202</c:v>
                </c:pt>
                <c:pt idx="241">
                  <c:v>0.10770787010897009</c:v>
                </c:pt>
                <c:pt idx="242">
                  <c:v>0.10108224665300312</c:v>
                </c:pt>
                <c:pt idx="243">
                  <c:v>9.4732992195171117E-2</c:v>
                </c:pt>
                <c:pt idx="244">
                  <c:v>8.8660426398193437E-2</c:v>
                </c:pt>
                <c:pt idx="245">
                  <c:v>8.2864228846014007E-2</c:v>
                </c:pt>
                <c:pt idx="246">
                  <c:v>7.7342398590456621E-2</c:v>
                </c:pt>
                <c:pt idx="247">
                  <c:v>7.2091706897188357E-2</c:v>
                </c:pt>
                <c:pt idx="248">
                  <c:v>6.7108323827230434E-2</c:v>
                </c:pt>
                <c:pt idx="249">
                  <c:v>6.2387198538424823E-2</c:v>
                </c:pt>
                <c:pt idx="250">
                  <c:v>5.7922602276217074E-2</c:v>
                </c:pt>
                <c:pt idx="251">
                  <c:v>5.3707908104027154E-2</c:v>
                </c:pt>
                <c:pt idx="252">
                  <c:v>4.9736188570236921E-2</c:v>
                </c:pt>
                <c:pt idx="253">
                  <c:v>4.5999772579410604E-2</c:v>
                </c:pt>
                <c:pt idx="254">
                  <c:v>4.2490627659859934E-2</c:v>
                </c:pt>
                <c:pt idx="255">
                  <c:v>3.9200381222491559E-2</c:v>
                </c:pt>
                <c:pt idx="256">
                  <c:v>3.6120421605012144E-2</c:v>
                </c:pt>
                <c:pt idx="257">
                  <c:v>3.3241864573499216E-2</c:v>
                </c:pt>
                <c:pt idx="258">
                  <c:v>3.0555854414881432E-2</c:v>
                </c:pt>
                <c:pt idx="259">
                  <c:v>2.8053379886616228E-2</c:v>
                </c:pt>
                <c:pt idx="260">
                  <c:v>2.5725466368830937E-2</c:v>
                </c:pt>
                <c:pt idx="261">
                  <c:v>2.3563199175224231E-2</c:v>
                </c:pt>
                <c:pt idx="262">
                  <c:v>2.1557770548208552E-2</c:v>
                </c:pt>
                <c:pt idx="263">
                  <c:v>1.9700521196084422E-2</c:v>
                </c:pt>
                <c:pt idx="264">
                  <c:v>1.7982983626195222E-2</c:v>
                </c:pt>
                <c:pt idx="265">
                  <c:v>1.6396876012410383E-2</c:v>
                </c:pt>
                <c:pt idx="266">
                  <c:v>1.4934207804257206E-2</c:v>
                </c:pt>
                <c:pt idx="267">
                  <c:v>1.3587217151647958E-2</c:v>
                </c:pt>
                <c:pt idx="268">
                  <c:v>1.2348433862687141E-2</c:v>
                </c:pt>
                <c:pt idx="269">
                  <c:v>1.1210683277410543E-2</c:v>
                </c:pt>
                <c:pt idx="270">
                  <c:v>1.016709634895412E-2</c:v>
                </c:pt>
                <c:pt idx="271">
                  <c:v>9.2111164153285702E-3</c:v>
                </c:pt>
                <c:pt idx="272">
                  <c:v>8.3365029746111548E-3</c:v>
                </c:pt>
                <c:pt idx="273">
                  <c:v>7.5373327709745792E-3</c:v>
                </c:pt>
                <c:pt idx="274">
                  <c:v>6.8079984907957513E-3</c:v>
                </c:pt>
                <c:pt idx="275">
                  <c:v>6.1432069544518058E-3</c:v>
                </c:pt>
                <c:pt idx="276">
                  <c:v>5.5379654816328054E-3</c:v>
                </c:pt>
                <c:pt idx="277">
                  <c:v>4.987592840939999E-3</c:v>
                </c:pt>
                <c:pt idx="278">
                  <c:v>4.4876923066181438E-3</c:v>
                </c:pt>
                <c:pt idx="279">
                  <c:v>4.0341524894875113E-3</c:v>
                </c:pt>
                <c:pt idx="280">
                  <c:v>3.6231350842025126E-3</c:v>
                </c:pt>
                <c:pt idx="281">
                  <c:v>3.2510640881851312E-3</c:v>
                </c:pt>
                <c:pt idx="282">
                  <c:v>2.9146145073156698E-3</c:v>
                </c:pt>
                <c:pt idx="283">
                  <c:v>2.6107007068019009E-3</c:v>
                </c:pt>
                <c:pt idx="284">
                  <c:v>2.3364645488290954E-3</c:v>
                </c:pt>
                <c:pt idx="285">
                  <c:v>2.0892634423697151E-3</c:v>
                </c:pt>
                <c:pt idx="286">
                  <c:v>1.8666584150372767E-3</c:v>
                </c:pt>
                <c:pt idx="287">
                  <c:v>1.6664023022367595E-3</c:v>
                </c:pt>
                <c:pt idx="288">
                  <c:v>1.4864281351110221E-3</c:v>
                </c:pt>
                <c:pt idx="289">
                  <c:v>1.3248377960151561E-3</c:v>
                </c:pt>
                <c:pt idx="290">
                  <c:v>1.1798909984531961E-3</c:v>
                </c:pt>
                <c:pt idx="291">
                  <c:v>1.049994637620002E-3</c:v>
                </c:pt>
                <c:pt idx="292">
                  <c:v>9.3369254789242399E-4</c:v>
                </c:pt>
                <c:pt idx="293">
                  <c:v>8.2965579908397726E-4</c:v>
                </c:pt>
                <c:pt idx="294">
                  <c:v>7.3667279604649073E-4</c:v>
                </c:pt>
                <c:pt idx="295">
                  <c:v>6.5364154019107183E-4</c:v>
                </c:pt>
                <c:pt idx="296">
                  <c:v>5.7956000359037541E-4</c:v>
                </c:pt>
                <c:pt idx="297">
                  <c:v>5.1351883191442409E-4</c:v>
                </c:pt>
                <c:pt idx="298">
                  <c:v>4.5469373909554832E-4</c:v>
                </c:pt>
                <c:pt idx="299">
                  <c:v>4.0233850304564368E-4</c:v>
                </c:pt>
                <c:pt idx="300">
                  <c:v>3.5577841491811387E-4</c:v>
                </c:pt>
                <c:pt idx="301">
                  <c:v>3.1440416886491051E-4</c:v>
                </c:pt>
                <c:pt idx="302">
                  <c:v>2.7766617712670667E-4</c:v>
                </c:pt>
                <c:pt idx="303">
                  <c:v>2.4506929365751372E-4</c:v>
                </c:pt>
                <c:pt idx="304">
                  <c:v>2.1616792826456015E-4</c:v>
                </c:pt>
                <c:pt idx="305">
                  <c:v>1.9056153239611326E-4</c:v>
                </c:pt>
                <c:pt idx="306">
                  <c:v>1.6789043718176306E-4</c:v>
                </c:pt>
                <c:pt idx="307">
                  <c:v>1.478320240811777E-4</c:v>
                </c:pt>
                <c:pt idx="308">
                  <c:v>1.3009720848747511E-4</c:v>
                </c:pt>
                <c:pt idx="309">
                  <c:v>1.1442721682182613E-4</c:v>
                </c:pt>
                <c:pt idx="310">
                  <c:v>1.0059063801364314E-4</c:v>
                </c:pt>
                <c:pt idx="311">
                  <c:v>8.8380730755936561E-5</c:v>
                </c:pt>
                <c:pt idx="312">
                  <c:v>7.7612968529443944E-5</c:v>
                </c:pt>
                <c:pt idx="313">
                  <c:v>6.8122805078514294E-5</c:v>
                </c:pt>
                <c:pt idx="314">
                  <c:v>5.9763643775450405E-5</c:v>
                </c:pt>
                <c:pt idx="315">
                  <c:v>5.2404995107785312E-5</c:v>
                </c:pt>
                <c:pt idx="316">
                  <c:v>4.593080735092784E-5</c:v>
                </c:pt>
                <c:pt idx="317">
                  <c:v>4.0237956330505916E-5</c:v>
                </c:pt>
                <c:pt idx="318">
                  <c:v>3.5234881024785836E-5</c:v>
                </c:pt>
                <c:pt idx="319">
                  <c:v>3.0840352596411022E-5</c:v>
                </c:pt>
                <c:pt idx="320">
                  <c:v>2.698236526738996E-5</c:v>
                </c:pt>
                <c:pt idx="321">
                  <c:v>2.3597138254251991E-5</c:v>
                </c:pt>
                <c:pt idx="322">
                  <c:v>2.062821875732096E-5</c:v>
                </c:pt>
                <c:pt idx="323">
                  <c:v>1.8025676744104611E-5</c:v>
                </c:pt>
                <c:pt idx="324">
                  <c:v>1.5745382979810174E-5</c:v>
                </c:pt>
                <c:pt idx="325">
                  <c:v>1.3748362435289484E-5</c:v>
                </c:pt>
                <c:pt idx="326">
                  <c:v>1.2000215843332465E-5</c:v>
                </c:pt>
                <c:pt idx="327">
                  <c:v>1.0470603197080703E-5</c:v>
                </c:pt>
                <c:pt idx="328">
                  <c:v>9.1327801028291123E-6</c:v>
                </c:pt>
                <c:pt idx="329">
                  <c:v>7.9631908272413359E-6</c:v>
                </c:pt>
                <c:pt idx="330">
                  <c:v>6.9410968620479677E-6</c:v>
                </c:pt>
                <c:pt idx="331">
                  <c:v>6.0482531210816216E-6</c:v>
                </c:pt>
                <c:pt idx="332">
                  <c:v>5.2686172272464152E-6</c:v>
                </c:pt>
                <c:pt idx="333">
                  <c:v>4.5880917137827076E-6</c:v>
                </c:pt>
                <c:pt idx="334">
                  <c:v>3.9942951955770154E-6</c:v>
                </c:pt>
                <c:pt idx="335">
                  <c:v>3.4763594303661087E-6</c:v>
                </c:pt>
                <c:pt idx="336">
                  <c:v>3.0247494918306743E-6</c:v>
                </c:pt>
                <c:pt idx="337">
                  <c:v>2.6311045527468782E-6</c:v>
                </c:pt>
                <c:pt idx="338">
                  <c:v>2.2880970282522354E-6</c:v>
                </c:pt>
                <c:pt idx="339">
                  <c:v>1.9893080585228222E-6</c:v>
                </c:pt>
                <c:pt idx="340">
                  <c:v>1.7291175184625358E-6</c:v>
                </c:pt>
                <c:pt idx="341">
                  <c:v>1.5026069308492405E-6</c:v>
                </c:pt>
                <c:pt idx="342">
                  <c:v>1.3054738303442327E-6</c:v>
                </c:pt>
                <c:pt idx="343">
                  <c:v>1.1339562802697288E-6</c:v>
                </c:pt>
                <c:pt idx="344">
                  <c:v>9.8476638343637592E-7</c:v>
                </c:pt>
                <c:pt idx="345">
                  <c:v>8.5503175386311022E-7</c:v>
                </c:pt>
                <c:pt idx="346">
                  <c:v>7.4224402917490829E-7</c:v>
                </c:pt>
                <c:pt idx="347">
                  <c:v>6.4421360490404464E-7</c:v>
                </c:pt>
                <c:pt idx="348">
                  <c:v>5.590298629085453E-7</c:v>
                </c:pt>
                <c:pt idx="349">
                  <c:v>4.8502624762952636E-7</c:v>
                </c:pt>
                <c:pt idx="350">
                  <c:v>4.2074961682789433E-7</c:v>
                </c:pt>
                <c:pt idx="351">
                  <c:v>3.6493335859403186E-7</c:v>
                </c:pt>
                <c:pt idx="352">
                  <c:v>3.1647382457445735E-7</c:v>
                </c:pt>
                <c:pt idx="353">
                  <c:v>2.7440968119738619E-7</c:v>
                </c:pt>
                <c:pt idx="354">
                  <c:v>2.3790382683705888E-7</c:v>
                </c:pt>
                <c:pt idx="355">
                  <c:v>2.0622756391773811E-7</c:v>
                </c:pt>
                <c:pt idx="356">
                  <c:v>1.7874675144404194E-7</c:v>
                </c:pt>
                <c:pt idx="357">
                  <c:v>1.5490969583254758E-7</c:v>
                </c:pt>
                <c:pt idx="358">
                  <c:v>1.3423656664490561E-7</c:v>
                </c:pt>
                <c:pt idx="359">
                  <c:v>1.1631014927343368E-7</c:v>
                </c:pt>
                <c:pt idx="360">
                  <c:v>1.0076776916014991E-7</c:v>
                </c:pt>
                <c:pt idx="361">
                  <c:v>8.7294242057136771E-8</c:v>
                </c:pt>
                <c:pt idx="362">
                  <c:v>7.5615722446402289E-8</c:v>
                </c:pt>
                <c:pt idx="363">
                  <c:v>6.5494337785989634E-8</c:v>
                </c:pt>
                <c:pt idx="364">
                  <c:v>5.672350996889228E-8</c:v>
                </c:pt>
                <c:pt idx="365">
                  <c:v>4.9123877475853893E-8</c:v>
                </c:pt>
                <c:pt idx="366">
                  <c:v>4.2539742358573928E-8</c:v>
                </c:pt>
                <c:pt idx="367">
                  <c:v>3.6835975569973693E-8</c:v>
                </c:pt>
                <c:pt idx="368">
                  <c:v>3.189532240994052E-8</c:v>
                </c:pt>
                <c:pt idx="369">
                  <c:v>2.7616057109530858E-8</c:v>
                </c:pt>
                <c:pt idx="370">
                  <c:v>2.3909941949847085E-8</c:v>
                </c:pt>
                <c:pt idx="371">
                  <c:v>2.0700451907635039E-8</c:v>
                </c:pt>
                <c:pt idx="372">
                  <c:v>1.7921230729766575E-8</c:v>
                </c:pt>
                <c:pt idx="373">
                  <c:v>1.5514748644417504E-8</c:v>
                </c:pt>
                <c:pt idx="374">
                  <c:v>1.3431135690639652E-8</c:v>
                </c:pt>
                <c:pt idx="375">
                  <c:v>1.1627167953512252E-8</c:v>
                </c:pt>
                <c:pt idx="376">
                  <c:v>1.0065386886030625E-8</c:v>
                </c:pt>
                <c:pt idx="377">
                  <c:v>8.7133344311406558E-9</c:v>
                </c:pt>
                <c:pt idx="378">
                  <c:v>7.5428888719302044E-9</c:v>
                </c:pt>
                <c:pt idx="379">
                  <c:v>6.5296882739190138E-9</c:v>
                </c:pt>
                <c:pt idx="380">
                  <c:v>5.6526300748457599E-9</c:v>
                </c:pt>
                <c:pt idx="381">
                  <c:v>4.893436854542927E-9</c:v>
                </c:pt>
                <c:pt idx="382">
                  <c:v>4.2362796070399709E-9</c:v>
                </c:pt>
                <c:pt idx="383">
                  <c:v>3.6674509621961359E-9</c:v>
                </c:pt>
                <c:pt idx="384">
                  <c:v>3.1750817856016649E-9</c:v>
                </c:pt>
                <c:pt idx="385">
                  <c:v>2.7488954411212585E-9</c:v>
                </c:pt>
                <c:pt idx="386">
                  <c:v>2.3799947461614349E-9</c:v>
                </c:pt>
                <c:pt idx="387">
                  <c:v>2.0606772994347217E-9</c:v>
                </c:pt>
                <c:pt idx="388">
                  <c:v>1.7842754267470389E-9</c:v>
                </c:pt>
                <c:pt idx="389">
                  <c:v>1.5450174829095107E-9</c:v>
                </c:pt>
                <c:pt idx="390">
                  <c:v>1.3379076765369906E-9</c:v>
                </c:pt>
                <c:pt idx="391">
                  <c:v>1.1586219574292376E-9</c:v>
                </c:pt>
                <c:pt idx="392">
                  <c:v>1.0034178305942609E-9</c:v>
                </c:pt>
                <c:pt idx="393">
                  <c:v>8.6905624298717108E-10</c:v>
                </c:pt>
                <c:pt idx="394">
                  <c:v>7.5273393416885936E-10</c:v>
                </c:pt>
                <c:pt idx="395">
                  <c:v>6.520248551085533E-10</c:v>
                </c:pt>
                <c:pt idx="396">
                  <c:v>5.6482944440154487E-10</c:v>
                </c:pt>
                <c:pt idx="397">
                  <c:v>4.8933071189576785E-10</c:v>
                </c:pt>
                <c:pt idx="398">
                  <c:v>4.2395621927579233E-10</c:v>
                </c:pt>
                <c:pt idx="399">
                  <c:v>3.6734516829329222E-10</c:v>
                </c:pt>
                <c:pt idx="400">
                  <c:v>3.183199124739658E-10</c:v>
                </c:pt>
                <c:pt idx="401">
                  <c:v>-1.039560376692159E-11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B-523C-994C-9456-D1EF097D2D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859552"/>
        <c:axId val="842852480"/>
      </c:scatterChart>
      <c:valAx>
        <c:axId val="842859552"/>
        <c:scaling>
          <c:orientation val="minMax"/>
          <c:max val="4"/>
          <c:min val="-4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842852480"/>
        <c:crossesAt val="0"/>
        <c:crossBetween val="midCat"/>
      </c:valAx>
      <c:valAx>
        <c:axId val="842852480"/>
        <c:scaling>
          <c:orientation val="minMax"/>
          <c:min val="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100"/>
            </a:pPr>
            <a:endParaRPr lang="en-US"/>
          </a:p>
        </c:txPr>
        <c:crossAx val="842859552"/>
        <c:crossesAt val="-4"/>
        <c:crossBetween val="midCat"/>
      </c:valAx>
    </c:plotArea>
    <c:legend>
      <c:legendPos val="r"/>
      <c:legendEntry>
        <c:idx val="1"/>
        <c:delete val="1"/>
      </c:legendEntry>
      <c:legendEntry>
        <c:idx val="3"/>
        <c:delete val="1"/>
      </c:legendEntry>
      <c:legendEntry>
        <c:idx val="5"/>
        <c:delete val="1"/>
      </c:legendEntry>
      <c:legendEntry>
        <c:idx val="7"/>
        <c:delete val="1"/>
      </c:legendEntry>
      <c:legendEntry>
        <c:idx val="9"/>
        <c:delete val="1"/>
      </c:legendEntry>
      <c:legendEntry>
        <c:idx val="11"/>
        <c:delete val="1"/>
      </c:legendEntry>
      <c:layout>
        <c:manualLayout>
          <c:xMode val="edge"/>
          <c:yMode val="edge"/>
          <c:x val="0.67034903089037179"/>
          <c:y val="8.1815325405214828E-2"/>
          <c:w val="0.25621062992125987"/>
          <c:h val="0.40480393083784205"/>
        </c:manualLayout>
      </c:layout>
      <c:overlay val="0"/>
      <c:spPr>
        <a:solidFill>
          <a:sysClr val="window" lastClr="FFFFFF"/>
        </a:solidFill>
      </c:spPr>
      <c:txPr>
        <a:bodyPr/>
        <a:lstStyle/>
        <a:p>
          <a:pPr>
            <a:defRPr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8242861687743642"/>
          <c:y val="4.7446665320681113E-2"/>
          <c:w val="0.63669012964288763"/>
          <c:h val="0.75487515983579123"/>
        </c:manualLayout>
      </c:layout>
      <c:scatterChart>
        <c:scatterStyle val="lineMarker"/>
        <c:varyColors val="0"/>
        <c:ser>
          <c:idx val="0"/>
          <c:order val="0"/>
          <c:tx>
            <c:strRef>
              <c:f>'fig6'!$J$5</c:f>
              <c:strCache>
                <c:ptCount val="1"/>
                <c:pt idx="0">
                  <c:v>Cell2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noFill/>
              <a:ln>
                <a:solidFill>
                  <a:schemeClr val="tx1"/>
                </a:solidFill>
              </a:ln>
            </c:spPr>
          </c:marker>
          <c:xVal>
            <c:numRef>
              <c:f>'fig6'!$I$6:$I$38</c:f>
              <c:numCache>
                <c:formatCode>General</c:formatCode>
                <c:ptCount val="33"/>
                <c:pt idx="0">
                  <c:v>1.1027153700000001</c:v>
                </c:pt>
                <c:pt idx="1">
                  <c:v>1.1864931510000001</c:v>
                </c:pt>
                <c:pt idx="2">
                  <c:v>1.289868762999997</c:v>
                </c:pt>
                <c:pt idx="3">
                  <c:v>1.2300631200000001</c:v>
                </c:pt>
                <c:pt idx="4">
                  <c:v>1.4745482559999965</c:v>
                </c:pt>
                <c:pt idx="5">
                  <c:v>1.3692772</c:v>
                </c:pt>
                <c:pt idx="6">
                  <c:v>1.29131486</c:v>
                </c:pt>
                <c:pt idx="7">
                  <c:v>1.2568408040000001</c:v>
                </c:pt>
                <c:pt idx="8">
                  <c:v>1.1506747919999998</c:v>
                </c:pt>
                <c:pt idx="9">
                  <c:v>1.4951919669999998</c:v>
                </c:pt>
                <c:pt idx="10">
                  <c:v>0.93585954599999999</c:v>
                </c:pt>
                <c:pt idx="11">
                  <c:v>1.0200356690000001</c:v>
                </c:pt>
                <c:pt idx="12">
                  <c:v>1.3694293129999944</c:v>
                </c:pt>
                <c:pt idx="13">
                  <c:v>1.3259229519999998</c:v>
                </c:pt>
                <c:pt idx="14">
                  <c:v>1.155920233999997</c:v>
                </c:pt>
                <c:pt idx="15">
                  <c:v>1.5158281849999973</c:v>
                </c:pt>
                <c:pt idx="16">
                  <c:v>1.379351285999997</c:v>
                </c:pt>
                <c:pt idx="17">
                  <c:v>1.313990961</c:v>
                </c:pt>
                <c:pt idx="18">
                  <c:v>1.145792535</c:v>
                </c:pt>
                <c:pt idx="19">
                  <c:v>1.3220959230000029</c:v>
                </c:pt>
                <c:pt idx="20">
                  <c:v>1.197724556999997</c:v>
                </c:pt>
                <c:pt idx="21">
                  <c:v>1.4775912089999939</c:v>
                </c:pt>
                <c:pt idx="22">
                  <c:v>1.379012272</c:v>
                </c:pt>
                <c:pt idx="23">
                  <c:v>1.305877382999997</c:v>
                </c:pt>
                <c:pt idx="24">
                  <c:v>1.418090133</c:v>
                </c:pt>
                <c:pt idx="25">
                  <c:v>1.258389741</c:v>
                </c:pt>
                <c:pt idx="26">
                  <c:v>1.561843386999997</c:v>
                </c:pt>
                <c:pt idx="27">
                  <c:v>1.261359184</c:v>
                </c:pt>
                <c:pt idx="28">
                  <c:v>1.326895838</c:v>
                </c:pt>
                <c:pt idx="29">
                  <c:v>1.1858204669999999</c:v>
                </c:pt>
                <c:pt idx="30">
                  <c:v>1.261359184</c:v>
                </c:pt>
                <c:pt idx="31">
                  <c:v>1.326895838</c:v>
                </c:pt>
                <c:pt idx="32">
                  <c:v>1.2458204669999973</c:v>
                </c:pt>
              </c:numCache>
            </c:numRef>
          </c:xVal>
          <c:yVal>
            <c:numRef>
              <c:f>'fig6'!$J$6:$J$38</c:f>
              <c:numCache>
                <c:formatCode>General</c:formatCode>
                <c:ptCount val="33"/>
                <c:pt idx="15">
                  <c:v>1</c:v>
                </c:pt>
                <c:pt idx="16">
                  <c:v>2</c:v>
                </c:pt>
                <c:pt idx="17">
                  <c:v>3</c:v>
                </c:pt>
                <c:pt idx="18">
                  <c:v>4</c:v>
                </c:pt>
                <c:pt idx="19">
                  <c:v>5</c:v>
                </c:pt>
                <c:pt idx="20">
                  <c:v>6</c:v>
                </c:pt>
                <c:pt idx="21">
                  <c:v>7</c:v>
                </c:pt>
                <c:pt idx="22">
                  <c:v>8</c:v>
                </c:pt>
                <c:pt idx="23">
                  <c:v>9</c:v>
                </c:pt>
                <c:pt idx="24">
                  <c:v>10</c:v>
                </c:pt>
                <c:pt idx="25">
                  <c:v>11</c:v>
                </c:pt>
                <c:pt idx="26">
                  <c:v>12</c:v>
                </c:pt>
                <c:pt idx="27">
                  <c:v>13</c:v>
                </c:pt>
                <c:pt idx="28">
                  <c:v>14</c:v>
                </c:pt>
                <c:pt idx="29">
                  <c:v>15</c:v>
                </c:pt>
                <c:pt idx="30">
                  <c:v>16</c:v>
                </c:pt>
                <c:pt idx="31">
                  <c:v>17</c:v>
                </c:pt>
                <c:pt idx="32">
                  <c:v>18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ECA8-1A4A-AF7D-DE037590F58E}"/>
            </c:ext>
          </c:extLst>
        </c:ser>
        <c:ser>
          <c:idx val="1"/>
          <c:order val="1"/>
          <c:tx>
            <c:strRef>
              <c:f>'fig6'!$K$5</c:f>
              <c:strCache>
                <c:ptCount val="1"/>
                <c:pt idx="0">
                  <c:v>Cell1</c:v>
                </c:pt>
              </c:strCache>
            </c:strRef>
          </c:tx>
          <c:spPr>
            <a:ln w="28575">
              <a:noFill/>
            </a:ln>
          </c:spPr>
          <c:marker>
            <c:symbol val="circle"/>
            <c:size val="7"/>
            <c:spPr>
              <a:noFill/>
              <a:ln>
                <a:solidFill>
                  <a:srgbClr val="0070C0"/>
                </a:solidFill>
              </a:ln>
            </c:spPr>
          </c:marker>
          <c:xVal>
            <c:numRef>
              <c:f>'fig6'!$I$6:$I$38</c:f>
              <c:numCache>
                <c:formatCode>General</c:formatCode>
                <c:ptCount val="33"/>
                <c:pt idx="0">
                  <c:v>1.1027153700000001</c:v>
                </c:pt>
                <c:pt idx="1">
                  <c:v>1.1864931510000001</c:v>
                </c:pt>
                <c:pt idx="2">
                  <c:v>1.289868762999997</c:v>
                </c:pt>
                <c:pt idx="3">
                  <c:v>1.2300631200000001</c:v>
                </c:pt>
                <c:pt idx="4">
                  <c:v>1.4745482559999965</c:v>
                </c:pt>
                <c:pt idx="5">
                  <c:v>1.3692772</c:v>
                </c:pt>
                <c:pt idx="6">
                  <c:v>1.29131486</c:v>
                </c:pt>
                <c:pt idx="7">
                  <c:v>1.2568408040000001</c:v>
                </c:pt>
                <c:pt idx="8">
                  <c:v>1.1506747919999998</c:v>
                </c:pt>
                <c:pt idx="9">
                  <c:v>1.4951919669999998</c:v>
                </c:pt>
                <c:pt idx="10">
                  <c:v>0.93585954599999999</c:v>
                </c:pt>
                <c:pt idx="11">
                  <c:v>1.0200356690000001</c:v>
                </c:pt>
                <c:pt idx="12">
                  <c:v>1.3694293129999944</c:v>
                </c:pt>
                <c:pt idx="13">
                  <c:v>1.3259229519999998</c:v>
                </c:pt>
                <c:pt idx="14">
                  <c:v>1.155920233999997</c:v>
                </c:pt>
                <c:pt idx="15">
                  <c:v>1.5158281849999973</c:v>
                </c:pt>
                <c:pt idx="16">
                  <c:v>1.379351285999997</c:v>
                </c:pt>
                <c:pt idx="17">
                  <c:v>1.313990961</c:v>
                </c:pt>
                <c:pt idx="18">
                  <c:v>1.145792535</c:v>
                </c:pt>
                <c:pt idx="19">
                  <c:v>1.3220959230000029</c:v>
                </c:pt>
                <c:pt idx="20">
                  <c:v>1.197724556999997</c:v>
                </c:pt>
                <c:pt idx="21">
                  <c:v>1.4775912089999939</c:v>
                </c:pt>
                <c:pt idx="22">
                  <c:v>1.379012272</c:v>
                </c:pt>
                <c:pt idx="23">
                  <c:v>1.305877382999997</c:v>
                </c:pt>
                <c:pt idx="24">
                  <c:v>1.418090133</c:v>
                </c:pt>
                <c:pt idx="25">
                  <c:v>1.258389741</c:v>
                </c:pt>
                <c:pt idx="26">
                  <c:v>1.561843386999997</c:v>
                </c:pt>
                <c:pt idx="27">
                  <c:v>1.261359184</c:v>
                </c:pt>
                <c:pt idx="28">
                  <c:v>1.326895838</c:v>
                </c:pt>
                <c:pt idx="29">
                  <c:v>1.1858204669999999</c:v>
                </c:pt>
                <c:pt idx="30">
                  <c:v>1.261359184</c:v>
                </c:pt>
                <c:pt idx="31">
                  <c:v>1.326895838</c:v>
                </c:pt>
                <c:pt idx="32">
                  <c:v>1.2458204669999973</c:v>
                </c:pt>
              </c:numCache>
            </c:numRef>
          </c:xVal>
          <c:yVal>
            <c:numRef>
              <c:f>'fig6'!$K$6:$K$38</c:f>
              <c:numCache>
                <c:formatCode>General</c:formatCode>
                <c:ptCount val="33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ECA8-1A4A-AF7D-DE037590F5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855744"/>
        <c:axId val="842856288"/>
      </c:scatterChart>
      <c:valAx>
        <c:axId val="842855744"/>
        <c:scaling>
          <c:orientation val="minMax"/>
          <c:max val="1.75"/>
          <c:min val="0.75000000000000178"/>
        </c:scaling>
        <c:delete val="0"/>
        <c:axPos val="b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Vmeas</a:t>
                </a:r>
              </a:p>
            </c:rich>
          </c:tx>
          <c:layout>
            <c:manualLayout>
              <c:xMode val="edge"/>
              <c:yMode val="edge"/>
              <c:x val="0.41945239799570638"/>
              <c:y val="0.87570495995692843"/>
            </c:manualLayout>
          </c:layout>
          <c:overlay val="0"/>
        </c:title>
        <c:numFmt formatCode="General" sourceLinked="1"/>
        <c:majorTickMark val="out"/>
        <c:minorTickMark val="out"/>
        <c:tickLblPos val="nextTo"/>
        <c:crossAx val="842856288"/>
        <c:crosses val="autoZero"/>
        <c:crossBetween val="midCat"/>
        <c:majorUnit val="0.25"/>
        <c:minorUnit val="0.05"/>
      </c:valAx>
      <c:valAx>
        <c:axId val="842856288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Measurement</a:t>
                </a:r>
                <a:r>
                  <a:rPr lang="en-US" baseline="0"/>
                  <a:t> #</a:t>
                </a:r>
                <a:endParaRPr lang="en-US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42855744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7979957050823228"/>
          <c:y val="5.3715929739551832E-2"/>
          <c:w val="0.2119557782549909"/>
          <c:h val="0.12397402247795988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</c:sp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50" b="0"/>
            </a:pPr>
            <a:r>
              <a:rPr lang="en-US" sz="1050" b="0"/>
              <a:t>measured response</a:t>
            </a:r>
            <a:endParaRPr lang="en-US" sz="1050" b="0" baseline="0"/>
          </a:p>
          <a:p>
            <a:pPr>
              <a:defRPr sz="1050" b="0"/>
            </a:pPr>
            <a:r>
              <a:rPr lang="en-US" sz="1050" b="0"/>
              <a:t>Y</a:t>
            </a:r>
          </a:p>
        </c:rich>
      </c:tx>
      <c:layout>
        <c:manualLayout>
          <c:xMode val="edge"/>
          <c:yMode val="edge"/>
          <c:x val="0.4057808398950144"/>
          <c:y val="0.84015504684431064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3618350523086018"/>
          <c:y val="0.2045661683593899"/>
          <c:w val="0.69453649279755458"/>
          <c:h val="0.55336756818441157"/>
        </c:manualLayout>
      </c:layout>
      <c:scatterChart>
        <c:scatterStyle val="lineMarker"/>
        <c:varyColors val="0"/>
        <c:ser>
          <c:idx val="0"/>
          <c:order val="0"/>
          <c:tx>
            <c:strRef>
              <c:f>'fig5'!$C$4</c:f>
              <c:strCache>
                <c:ptCount val="1"/>
                <c:pt idx="0">
                  <c:v>Y</c:v>
                </c:pt>
              </c:strCache>
            </c:strRef>
          </c:tx>
          <c:spPr>
            <a:ln w="12700">
              <a:noFill/>
            </a:ln>
          </c:spPr>
          <c:marker>
            <c:symbol val="circle"/>
            <c:size val="6"/>
            <c:spPr>
              <a:noFill/>
              <a:ln w="15875">
                <a:solidFill>
                  <a:schemeClr val="tx1"/>
                </a:solidFill>
              </a:ln>
            </c:spPr>
          </c:marker>
          <c:xVal>
            <c:numRef>
              <c:f>'fig5'!$B$5:$B$19</c:f>
              <c:numCache>
                <c:formatCode>General</c:formatCode>
                <c:ptCount val="15"/>
                <c:pt idx="0">
                  <c:v>3.9995735025659092</c:v>
                </c:pt>
                <c:pt idx="1">
                  <c:v>3.6015712314256252</c:v>
                </c:pt>
                <c:pt idx="2">
                  <c:v>1.9147814302559709</c:v>
                </c:pt>
                <c:pt idx="3">
                  <c:v>4.469597522271215</c:v>
                </c:pt>
                <c:pt idx="4">
                  <c:v>6.5377850634977115</c:v>
                </c:pt>
                <c:pt idx="5">
                  <c:v>3.7369603180341073</c:v>
                </c:pt>
                <c:pt idx="6">
                  <c:v>2.7459868281002855</c:v>
                </c:pt>
                <c:pt idx="7">
                  <c:v>5.5687093638116494</c:v>
                </c:pt>
                <c:pt idx="8">
                  <c:v>1.109193087555465</c:v>
                </c:pt>
                <c:pt idx="9">
                  <c:v>4.5687625717764497</c:v>
                </c:pt>
                <c:pt idx="10">
                  <c:v>4.3361593017980384</c:v>
                </c:pt>
                <c:pt idx="11">
                  <c:v>4.9199611086951434</c:v>
                </c:pt>
                <c:pt idx="12">
                  <c:v>3.75871486286634</c:v>
                </c:pt>
                <c:pt idx="13">
                  <c:v>3.9525088570517237</c:v>
                </c:pt>
                <c:pt idx="14">
                  <c:v>3.6020316631183982</c:v>
                </c:pt>
              </c:numCache>
            </c:numRef>
          </c:xVal>
          <c:yVal>
            <c:numRef>
              <c:f>'fig5'!$C$5:$C$19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1F4-724E-B448-D8AB9F8CAB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5954848"/>
        <c:axId val="725961920"/>
      </c:scatterChart>
      <c:valAx>
        <c:axId val="725954848"/>
        <c:scaling>
          <c:orientation val="minMax"/>
          <c:max val="8"/>
          <c:min val="-2"/>
        </c:scaling>
        <c:delete val="0"/>
        <c:axPos val="b"/>
        <c:numFmt formatCode="General" sourceLinked="1"/>
        <c:majorTickMark val="out"/>
        <c:minorTickMark val="none"/>
        <c:tickLblPos val="nextTo"/>
        <c:crossAx val="725961920"/>
        <c:crosses val="autoZero"/>
        <c:crossBetween val="midCat"/>
        <c:majorUnit val="2"/>
      </c:valAx>
      <c:valAx>
        <c:axId val="725961920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 sz="900" b="0"/>
                </a:pPr>
                <a:r>
                  <a:rPr lang="en-US" sz="900" b="0" dirty="0"/>
                  <a:t>Run number,</a:t>
                </a:r>
                <a:r>
                  <a:rPr lang="en-US" sz="900" b="0" baseline="0" dirty="0"/>
                  <a:t> #</a:t>
                </a:r>
                <a:endParaRPr lang="en-US" sz="900" b="0" dirty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725954848"/>
        <c:crossesAt val="-2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Binned Data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7278216472228014"/>
          <c:y val="0.21915395341207383"/>
          <c:w val="0.78202010247623399"/>
          <c:h val="0.5399257709973756"/>
        </c:manualLayout>
      </c:layout>
      <c:barChart>
        <c:barDir val="col"/>
        <c:grouping val="clustered"/>
        <c:varyColors val="0"/>
        <c:ser>
          <c:idx val="1"/>
          <c:order val="0"/>
          <c:invertIfNegative val="0"/>
          <c:val>
            <c:numRef>
              <c:f>'fig5'!$Q$4:$Q$10</c:f>
              <c:numCache>
                <c:formatCode>General</c:formatCode>
                <c:ptCount val="7"/>
                <c:pt idx="0">
                  <c:v>0</c:v>
                </c:pt>
                <c:pt idx="1">
                  <c:v>2</c:v>
                </c:pt>
                <c:pt idx="2">
                  <c:v>1</c:v>
                </c:pt>
                <c:pt idx="3">
                  <c:v>6</c:v>
                </c:pt>
                <c:pt idx="4">
                  <c:v>4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B3-664E-A260-D05704E6B0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0"/>
        <c:axId val="725962464"/>
        <c:axId val="725959200"/>
      </c:barChart>
      <c:catAx>
        <c:axId val="7259624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measured</a:t>
                </a:r>
                <a:r>
                  <a:rPr lang="en-US" baseline="0"/>
                  <a:t> response</a:t>
                </a:r>
                <a:endParaRPr lang="en-US"/>
              </a:p>
            </c:rich>
          </c:tx>
          <c:overlay val="0"/>
        </c:title>
        <c:majorTickMark val="none"/>
        <c:minorTickMark val="none"/>
        <c:tickLblPos val="nextTo"/>
        <c:crossAx val="725959200"/>
        <c:crosses val="autoZero"/>
        <c:auto val="1"/>
        <c:lblAlgn val="ctr"/>
        <c:lblOffset val="100"/>
        <c:noMultiLvlLbl val="0"/>
      </c:catAx>
      <c:valAx>
        <c:axId val="725959200"/>
        <c:scaling>
          <c:orientation val="minMax"/>
        </c:scaling>
        <c:delete val="0"/>
        <c:axPos val="l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frequency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725962464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5823590758360976"/>
          <c:y val="0.13010425780110821"/>
          <c:w val="0.58512461713831665"/>
          <c:h val="0.6752121609798776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poisson!$D$4</c:f>
              <c:strCache>
                <c:ptCount val="1"/>
                <c:pt idx="0">
                  <c:v>mean, l=2</c:v>
                </c:pt>
              </c:strCache>
            </c:strRef>
          </c:tx>
          <c:marker>
            <c:symbol val="none"/>
          </c:marker>
          <c:xVal>
            <c:numRef>
              <c:f>poisson!$C$5:$C$15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poisson!$D$5:$D$15</c:f>
              <c:numCache>
                <c:formatCode>General</c:formatCode>
                <c:ptCount val="11"/>
                <c:pt idx="0">
                  <c:v>0.13533528323661353</c:v>
                </c:pt>
                <c:pt idx="1">
                  <c:v>0.27067056647322707</c:v>
                </c:pt>
                <c:pt idx="2">
                  <c:v>0.27067056647322707</c:v>
                </c:pt>
                <c:pt idx="3">
                  <c:v>0.18044704431548569</c:v>
                </c:pt>
                <c:pt idx="4">
                  <c:v>9.0223522157742833E-2</c:v>
                </c:pt>
                <c:pt idx="5">
                  <c:v>3.6089408863096951E-2</c:v>
                </c:pt>
                <c:pt idx="6">
                  <c:v>1.2029802954365646E-2</c:v>
                </c:pt>
                <c:pt idx="7">
                  <c:v>3.4370865583902006E-3</c:v>
                </c:pt>
                <c:pt idx="8">
                  <c:v>8.5927163959755113E-4</c:v>
                </c:pt>
                <c:pt idx="9">
                  <c:v>1.9094925324389988E-4</c:v>
                </c:pt>
                <c:pt idx="10">
                  <c:v>3.8189850648780015E-5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7308-184F-A1DC-C857CB2D75BC}"/>
            </c:ext>
          </c:extLst>
        </c:ser>
        <c:ser>
          <c:idx val="1"/>
          <c:order val="1"/>
          <c:tx>
            <c:strRef>
              <c:f>poisson!$E$4</c:f>
              <c:strCache>
                <c:ptCount val="1"/>
                <c:pt idx="0">
                  <c:v>mean, l=5</c:v>
                </c:pt>
              </c:strCache>
            </c:strRef>
          </c:tx>
          <c:marker>
            <c:symbol val="none"/>
          </c:marker>
          <c:xVal>
            <c:numRef>
              <c:f>poisson!$C$5:$C$15</c:f>
              <c:numCache>
                <c:formatCode>General</c:formatCode>
                <c:ptCount val="11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</c:numCache>
            </c:numRef>
          </c:xVal>
          <c:yVal>
            <c:numRef>
              <c:f>poisson!$E$5:$E$15</c:f>
              <c:numCache>
                <c:formatCode>General</c:formatCode>
                <c:ptCount val="11"/>
                <c:pt idx="0">
                  <c:v>4.0867714384641377E-3</c:v>
                </c:pt>
                <c:pt idx="1">
                  <c:v>3.3689734995428287E-2</c:v>
                </c:pt>
                <c:pt idx="2">
                  <c:v>8.4224337488570764E-2</c:v>
                </c:pt>
                <c:pt idx="3">
                  <c:v>0.14037389581428455</c:v>
                </c:pt>
                <c:pt idx="4">
                  <c:v>0.17546736976785637</c:v>
                </c:pt>
                <c:pt idx="5">
                  <c:v>0.17546736976785637</c:v>
                </c:pt>
                <c:pt idx="6">
                  <c:v>0.14622280813987973</c:v>
                </c:pt>
                <c:pt idx="7">
                  <c:v>0.10444486295705696</c:v>
                </c:pt>
                <c:pt idx="8">
                  <c:v>6.527803934816058E-2</c:v>
                </c:pt>
                <c:pt idx="9">
                  <c:v>3.6265577415644977E-2</c:v>
                </c:pt>
                <c:pt idx="10">
                  <c:v>1.8132788707822405E-2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7308-184F-A1DC-C857CB2D75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25955936"/>
        <c:axId val="686494704"/>
      </c:scatterChart>
      <c:valAx>
        <c:axId val="72595593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700"/>
                </a:pPr>
                <a:r>
                  <a:rPr lang="en-US" sz="700"/>
                  <a:t>occruances, k</a:t>
                </a:r>
              </a:p>
            </c:rich>
          </c:tx>
          <c:layout>
            <c:manualLayout>
              <c:xMode val="edge"/>
              <c:yMode val="edge"/>
              <c:x val="0.46123513112392867"/>
              <c:y val="0.8842592592592593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900"/>
            </a:pPr>
            <a:endParaRPr lang="en-US"/>
          </a:p>
        </c:txPr>
        <c:crossAx val="686494704"/>
        <c:crosses val="autoZero"/>
        <c:crossBetween val="midCat"/>
      </c:valAx>
      <c:valAx>
        <c:axId val="686494704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700"/>
                </a:pPr>
                <a:r>
                  <a:rPr lang="en-US" sz="700"/>
                  <a:t>P(k,l)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72595593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47633490813648338"/>
          <c:y val="0.17352904256533244"/>
          <c:w val="0.35333333333333333"/>
          <c:h val="0.19205409106470386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880786208542219"/>
          <c:y val="0.1532524059492564"/>
          <c:w val="0.61935546408971665"/>
          <c:h val="0.6333100029163021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Binomial!$D$4</c:f>
              <c:strCache>
                <c:ptCount val="1"/>
                <c:pt idx="0">
                  <c:v>p=0.5, n=25</c:v>
                </c:pt>
              </c:strCache>
            </c:strRef>
          </c:tx>
          <c:marker>
            <c:symbol val="none"/>
          </c:marker>
          <c:xVal>
            <c:numRef>
              <c:f>Binomial!$C$5:$C$54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Binomial!$D$5:$D$54</c:f>
              <c:numCache>
                <c:formatCode>General</c:formatCode>
                <c:ptCount val="50"/>
                <c:pt idx="0">
                  <c:v>7.4505805969238874E-7</c:v>
                </c:pt>
                <c:pt idx="1">
                  <c:v>8.9406967163086852E-6</c:v>
                </c:pt>
                <c:pt idx="2">
                  <c:v>6.8545341491699219E-5</c:v>
                </c:pt>
                <c:pt idx="3">
                  <c:v>3.7699937820434841E-4</c:v>
                </c:pt>
                <c:pt idx="4">
                  <c:v>1.5833973884582541E-3</c:v>
                </c:pt>
                <c:pt idx="5">
                  <c:v>5.2779912948608667E-3</c:v>
                </c:pt>
                <c:pt idx="6">
                  <c:v>1.4325976371765147E-2</c:v>
                </c:pt>
                <c:pt idx="7">
                  <c:v>3.2233446836471696E-2</c:v>
                </c:pt>
                <c:pt idx="8">
                  <c:v>6.0885399580001873E-2</c:v>
                </c:pt>
                <c:pt idx="9">
                  <c:v>9.7416639328002957E-2</c:v>
                </c:pt>
                <c:pt idx="10">
                  <c:v>0.13284087181091311</c:v>
                </c:pt>
                <c:pt idx="11">
                  <c:v>0.15498101711273299</c:v>
                </c:pt>
                <c:pt idx="12">
                  <c:v>0.15498101711273299</c:v>
                </c:pt>
                <c:pt idx="13">
                  <c:v>0.13284087181091311</c:v>
                </c:pt>
                <c:pt idx="14">
                  <c:v>9.7416639328002957E-2</c:v>
                </c:pt>
                <c:pt idx="15">
                  <c:v>6.0885399580001873E-2</c:v>
                </c:pt>
                <c:pt idx="16">
                  <c:v>3.2233446836471696E-2</c:v>
                </c:pt>
                <c:pt idx="17">
                  <c:v>1.4325976371765147E-2</c:v>
                </c:pt>
                <c:pt idx="18">
                  <c:v>5.2779912948608667E-3</c:v>
                </c:pt>
                <c:pt idx="19">
                  <c:v>1.5833973884582541E-3</c:v>
                </c:pt>
                <c:pt idx="20">
                  <c:v>3.7699937820434841E-4</c:v>
                </c:pt>
                <c:pt idx="21">
                  <c:v>6.8545341491699219E-5</c:v>
                </c:pt>
                <c:pt idx="22">
                  <c:v>8.9406967163086852E-6</c:v>
                </c:pt>
                <c:pt idx="23">
                  <c:v>7.4505805969238874E-7</c:v>
                </c:pt>
                <c:pt idx="24">
                  <c:v>2.9802322387695564E-8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BC04-1147-BD88-A5417C1DDEE9}"/>
            </c:ext>
          </c:extLst>
        </c:ser>
        <c:ser>
          <c:idx val="1"/>
          <c:order val="1"/>
          <c:tx>
            <c:strRef>
              <c:f>Binomial!$E$4</c:f>
              <c:strCache>
                <c:ptCount val="1"/>
                <c:pt idx="0">
                  <c:v>p=0.8, n=25</c:v>
                </c:pt>
              </c:strCache>
            </c:strRef>
          </c:tx>
          <c:marker>
            <c:symbol val="none"/>
          </c:marker>
          <c:xVal>
            <c:numRef>
              <c:f>Binomial!$C$5:$C$54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Binomial!$E$5:$E$54</c:f>
              <c:numCache>
                <c:formatCode>General</c:formatCode>
                <c:ptCount val="50"/>
                <c:pt idx="0">
                  <c:v>3.3554432000000319E-16</c:v>
                </c:pt>
                <c:pt idx="1">
                  <c:v>1.6106127360000262E-14</c:v>
                </c:pt>
                <c:pt idx="2">
                  <c:v>4.9392123904000713E-13</c:v>
                </c:pt>
                <c:pt idx="3">
                  <c:v>1.0866267258880105E-11</c:v>
                </c:pt>
                <c:pt idx="4">
                  <c:v>1.825532899491862E-10</c:v>
                </c:pt>
                <c:pt idx="5">
                  <c:v>2.4340438659891274E-9</c:v>
                </c:pt>
                <c:pt idx="6">
                  <c:v>2.6426761973596308E-8</c:v>
                </c:pt>
                <c:pt idx="7">
                  <c:v>2.3784085776236602E-7</c:v>
                </c:pt>
                <c:pt idx="8">
                  <c:v>1.7970198142045466E-6</c:v>
                </c:pt>
                <c:pt idx="9">
                  <c:v>1.1500926810909087E-5</c:v>
                </c:pt>
                <c:pt idx="10">
                  <c:v>6.2732328059504199E-5</c:v>
                </c:pt>
                <c:pt idx="11">
                  <c:v>2.9275086427768668E-4</c:v>
                </c:pt>
                <c:pt idx="12">
                  <c:v>1.1710034571107426E-3</c:v>
                </c:pt>
                <c:pt idx="13">
                  <c:v>4.0148689958082514E-3</c:v>
                </c:pt>
                <c:pt idx="14">
                  <c:v>1.1776949054370879E-2</c:v>
                </c:pt>
                <c:pt idx="15">
                  <c:v>2.9442372635927298E-2</c:v>
                </c:pt>
                <c:pt idx="16">
                  <c:v>6.2348553817257506E-2</c:v>
                </c:pt>
                <c:pt idx="17">
                  <c:v>0.11084187345290221</c:v>
                </c:pt>
                <c:pt idx="18">
                  <c:v>0.16334591877269841</c:v>
                </c:pt>
                <c:pt idx="19">
                  <c:v>0.19601510252723892</c:v>
                </c:pt>
                <c:pt idx="20">
                  <c:v>0.18668105002594079</c:v>
                </c:pt>
                <c:pt idx="21">
                  <c:v>0.13576803638250304</c:v>
                </c:pt>
                <c:pt idx="22">
                  <c:v>7.0835497243045026E-2</c:v>
                </c:pt>
                <c:pt idx="23">
                  <c:v>2.3611832414348256E-2</c:v>
                </c:pt>
                <c:pt idx="24">
                  <c:v>3.7778931862957306E-3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BC04-1147-BD88-A5417C1DDEE9}"/>
            </c:ext>
          </c:extLst>
        </c:ser>
        <c:ser>
          <c:idx val="2"/>
          <c:order val="2"/>
          <c:tx>
            <c:strRef>
              <c:f>Binomial!$F$4</c:f>
              <c:strCache>
                <c:ptCount val="1"/>
                <c:pt idx="0">
                  <c:v>p=0.5, n=40</c:v>
                </c:pt>
              </c:strCache>
            </c:strRef>
          </c:tx>
          <c:marker>
            <c:symbol val="none"/>
          </c:marker>
          <c:xVal>
            <c:numRef>
              <c:f>Binomial!$C$5:$C$54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Binomial!$F$5:$F$54</c:f>
              <c:numCache>
                <c:formatCode>General</c:formatCode>
                <c:ptCount val="50"/>
                <c:pt idx="0">
                  <c:v>3.6379788070917621E-11</c:v>
                </c:pt>
                <c:pt idx="1">
                  <c:v>7.0940586738289023E-10</c:v>
                </c:pt>
                <c:pt idx="2">
                  <c:v>8.9858076535166518E-9</c:v>
                </c:pt>
                <c:pt idx="3">
                  <c:v>8.311872079502864E-8</c:v>
                </c:pt>
                <c:pt idx="4">
                  <c:v>5.9845478972420636E-7</c:v>
                </c:pt>
                <c:pt idx="5">
                  <c:v>3.490986273391196E-6</c:v>
                </c:pt>
                <c:pt idx="6">
                  <c:v>1.6956219042185846E-5</c:v>
                </c:pt>
                <c:pt idx="7">
                  <c:v>6.9944403549016516E-5</c:v>
                </c:pt>
                <c:pt idx="8">
                  <c:v>2.4869121261872319E-4</c:v>
                </c:pt>
                <c:pt idx="9">
                  <c:v>7.7094275911804755E-4</c:v>
                </c:pt>
                <c:pt idx="10">
                  <c:v>2.1025711612310378E-3</c:v>
                </c:pt>
                <c:pt idx="11">
                  <c:v>5.0812136396416888E-3</c:v>
                </c:pt>
                <c:pt idx="12">
                  <c:v>1.0944152454612825E-2</c:v>
                </c:pt>
                <c:pt idx="13">
                  <c:v>2.1106579733896107E-2</c:v>
                </c:pt>
                <c:pt idx="14">
                  <c:v>3.6584738205419846E-2</c:v>
                </c:pt>
                <c:pt idx="15">
                  <c:v>5.7163653445968868E-2</c:v>
                </c:pt>
                <c:pt idx="16">
                  <c:v>8.0701628394308556E-2</c:v>
                </c:pt>
                <c:pt idx="17">
                  <c:v>0.10311874739272738</c:v>
                </c:pt>
                <c:pt idx="18">
                  <c:v>0.11940065487579</c:v>
                </c:pt>
                <c:pt idx="19">
                  <c:v>0.12537068761957842</c:v>
                </c:pt>
                <c:pt idx="20">
                  <c:v>0.11940065487579</c:v>
                </c:pt>
                <c:pt idx="21">
                  <c:v>0.10311874739272738</c:v>
                </c:pt>
                <c:pt idx="22">
                  <c:v>8.0701628394308556E-2</c:v>
                </c:pt>
                <c:pt idx="23">
                  <c:v>5.7163653445968868E-2</c:v>
                </c:pt>
                <c:pt idx="24">
                  <c:v>3.6584738205419846E-2</c:v>
                </c:pt>
                <c:pt idx="25">
                  <c:v>2.1106579733896107E-2</c:v>
                </c:pt>
                <c:pt idx="26">
                  <c:v>1.0944152454612825E-2</c:v>
                </c:pt>
                <c:pt idx="27">
                  <c:v>5.0812136396416888E-3</c:v>
                </c:pt>
                <c:pt idx="28">
                  <c:v>2.1025711612310378E-3</c:v>
                </c:pt>
                <c:pt idx="29">
                  <c:v>7.7094275911804755E-4</c:v>
                </c:pt>
                <c:pt idx="30">
                  <c:v>2.4869121261872319E-4</c:v>
                </c:pt>
                <c:pt idx="31">
                  <c:v>6.9944403549016516E-5</c:v>
                </c:pt>
                <c:pt idx="32">
                  <c:v>1.6956219042185846E-5</c:v>
                </c:pt>
                <c:pt idx="33">
                  <c:v>3.490986273391196E-6</c:v>
                </c:pt>
                <c:pt idx="34">
                  <c:v>5.9845478972420636E-7</c:v>
                </c:pt>
                <c:pt idx="35">
                  <c:v>8.311872079502864E-8</c:v>
                </c:pt>
                <c:pt idx="36">
                  <c:v>8.9858076535166518E-9</c:v>
                </c:pt>
                <c:pt idx="37">
                  <c:v>7.0940586738289023E-10</c:v>
                </c:pt>
                <c:pt idx="38">
                  <c:v>3.6379788070917621E-11</c:v>
                </c:pt>
                <c:pt idx="39">
                  <c:v>9.0949470177294318E-13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BC04-1147-BD88-A5417C1DDE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6336"/>
        <c:axId val="686491440"/>
      </c:scatterChart>
      <c:valAx>
        <c:axId val="686496336"/>
        <c:scaling>
          <c:orientation val="minMax"/>
          <c:max val="5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700"/>
                </a:pPr>
                <a:r>
                  <a:rPr lang="en-US" sz="700"/>
                  <a:t>succeses</a:t>
                </a:r>
                <a:r>
                  <a:rPr lang="en-US" sz="700" baseline="0"/>
                  <a:t> k</a:t>
                </a:r>
                <a:endParaRPr lang="en-US" sz="700"/>
              </a:p>
            </c:rich>
          </c:tx>
          <c:layout>
            <c:manualLayout>
              <c:xMode val="edge"/>
              <c:yMode val="edge"/>
              <c:x val="0.43500165128365748"/>
              <c:y val="0.8608756197142050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686491440"/>
        <c:crosses val="autoZero"/>
        <c:crossBetween val="midCat"/>
      </c:valAx>
      <c:valAx>
        <c:axId val="686491440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700"/>
                </a:pPr>
                <a:r>
                  <a:rPr lang="en-US" sz="700"/>
                  <a:t>P(k)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686496336"/>
        <c:crossesAt val="0"/>
        <c:crossBetween val="midCat"/>
      </c:valAx>
    </c:plotArea>
    <c:legend>
      <c:legendPos val="r"/>
      <c:layout>
        <c:manualLayout>
          <c:xMode val="edge"/>
          <c:yMode val="edge"/>
          <c:x val="0.60613696015270757"/>
          <c:y val="0.10549186938224912"/>
          <c:w val="0.33644677190471101"/>
          <c:h val="0.25115157480314959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880786208542227"/>
          <c:y val="0.1532524059492564"/>
          <c:w val="0.61935546408971665"/>
          <c:h val="0.63331009853276532"/>
        </c:manualLayout>
      </c:layout>
      <c:scatterChart>
        <c:scatterStyle val="smoothMarker"/>
        <c:varyColors val="0"/>
        <c:ser>
          <c:idx val="0"/>
          <c:order val="0"/>
          <c:tx>
            <c:strRef>
              <c:f>Exponential!$D$4</c:f>
              <c:strCache>
                <c:ptCount val="1"/>
                <c:pt idx="0">
                  <c:v>R=2</c:v>
                </c:pt>
              </c:strCache>
            </c:strRef>
          </c:tx>
          <c:marker>
            <c:symbol val="none"/>
          </c:marker>
          <c:xVal>
            <c:numRef>
              <c:f>Exponential!$C$5:$C$54</c:f>
              <c:numCache>
                <c:formatCode>General</c:formatCode>
                <c:ptCount val="5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0.60000000000000064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8.2000000000000011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9.2000000000000011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</c:numCache>
            </c:numRef>
          </c:xVal>
          <c:yVal>
            <c:numRef>
              <c:f>Exponential!$D$5:$D$54</c:f>
              <c:numCache>
                <c:formatCode>General</c:formatCode>
                <c:ptCount val="50"/>
                <c:pt idx="0">
                  <c:v>1</c:v>
                </c:pt>
                <c:pt idx="1">
                  <c:v>0.81873075307798182</c:v>
                </c:pt>
                <c:pt idx="2">
                  <c:v>0.67032004603564133</c:v>
                </c:pt>
                <c:pt idx="3">
                  <c:v>0.54881163609402905</c:v>
                </c:pt>
                <c:pt idx="4">
                  <c:v>0.44932896411722373</c:v>
                </c:pt>
                <c:pt idx="5">
                  <c:v>0.36787944117144433</c:v>
                </c:pt>
                <c:pt idx="6">
                  <c:v>0.30119421191220352</c:v>
                </c:pt>
                <c:pt idx="7">
                  <c:v>0.24659696394160649</c:v>
                </c:pt>
                <c:pt idx="8">
                  <c:v>0.2018965179946548</c:v>
                </c:pt>
                <c:pt idx="9">
                  <c:v>0.16529888822158653</c:v>
                </c:pt>
                <c:pt idx="10">
                  <c:v>0.1353352832366127</c:v>
                </c:pt>
                <c:pt idx="11">
                  <c:v>0.11080315836233387</c:v>
                </c:pt>
                <c:pt idx="12">
                  <c:v>9.0717953289412567E-2</c:v>
                </c:pt>
                <c:pt idx="13">
                  <c:v>7.4273578214333891E-2</c:v>
                </c:pt>
                <c:pt idx="14">
                  <c:v>6.0810062625217973E-2</c:v>
                </c:pt>
                <c:pt idx="15">
                  <c:v>4.9787068367863944E-2</c:v>
                </c:pt>
                <c:pt idx="16">
                  <c:v>4.0762203978366537E-2</c:v>
                </c:pt>
                <c:pt idx="17">
                  <c:v>3.3373269960326093E-2</c:v>
                </c:pt>
                <c:pt idx="18">
                  <c:v>2.73237224472926E-2</c:v>
                </c:pt>
                <c:pt idx="19">
                  <c:v>2.2370771856165612E-2</c:v>
                </c:pt>
                <c:pt idx="20">
                  <c:v>1.8315638888734179E-2</c:v>
                </c:pt>
                <c:pt idx="21">
                  <c:v>1.4995576820477703E-2</c:v>
                </c:pt>
                <c:pt idx="22">
                  <c:v>1.2277339903068439E-2</c:v>
                </c:pt>
                <c:pt idx="23">
                  <c:v>1.0051835744633638E-2</c:v>
                </c:pt>
                <c:pt idx="24">
                  <c:v>8.2297470490200527E-3</c:v>
                </c:pt>
                <c:pt idx="25">
                  <c:v>6.7379469990854713E-3</c:v>
                </c:pt>
                <c:pt idx="26">
                  <c:v>5.5165644207607724E-3</c:v>
                </c:pt>
                <c:pt idx="27">
                  <c:v>4.5165809426126694E-3</c:v>
                </c:pt>
                <c:pt idx="28">
                  <c:v>3.697863716482952E-3</c:v>
                </c:pt>
                <c:pt idx="29">
                  <c:v>3.0275547453758344E-3</c:v>
                </c:pt>
                <c:pt idx="30">
                  <c:v>2.4787521766663602E-3</c:v>
                </c:pt>
                <c:pt idx="31">
                  <c:v>2.0294306362957392E-3</c:v>
                </c:pt>
                <c:pt idx="32">
                  <c:v>1.6615572731739413E-3</c:v>
                </c:pt>
                <c:pt idx="33">
                  <c:v>1.3603680375478941E-3</c:v>
                </c:pt>
                <c:pt idx="34">
                  <c:v>1.1137751478448041E-3</c:v>
                </c:pt>
                <c:pt idx="35">
                  <c:v>9.1188196555451668E-4</c:v>
                </c:pt>
                <c:pt idx="36">
                  <c:v>7.4658580837668278E-4</c:v>
                </c:pt>
                <c:pt idx="37">
                  <c:v>6.112527611295723E-4</c:v>
                </c:pt>
                <c:pt idx="38">
                  <c:v>5.0045143344061083E-4</c:v>
                </c:pt>
                <c:pt idx="39">
                  <c:v>4.0973497897978995E-4</c:v>
                </c:pt>
                <c:pt idx="40">
                  <c:v>3.3546262790251196E-4</c:v>
                </c:pt>
                <c:pt idx="41">
                  <c:v>2.74653569972144E-4</c:v>
                </c:pt>
                <c:pt idx="42">
                  <c:v>2.2486732417885017E-4</c:v>
                </c:pt>
                <c:pt idx="43">
                  <c:v>1.8410579366758077E-4</c:v>
                </c:pt>
                <c:pt idx="44">
                  <c:v>1.5073307509547653E-4</c:v>
                </c:pt>
                <c:pt idx="45">
                  <c:v>1.2340980408668032E-4</c:v>
                </c:pt>
                <c:pt idx="46">
                  <c:v>1.0103940183709342E-4</c:v>
                </c:pt>
                <c:pt idx="47">
                  <c:v>8.2724065556633448E-5</c:v>
                </c:pt>
                <c:pt idx="48">
                  <c:v>6.7728736490854034E-5</c:v>
                </c:pt>
                <c:pt idx="49">
                  <c:v>5.5451599432177033E-5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D55-5345-AEC1-972B52402EA6}"/>
            </c:ext>
          </c:extLst>
        </c:ser>
        <c:ser>
          <c:idx val="1"/>
          <c:order val="1"/>
          <c:tx>
            <c:strRef>
              <c:f>Exponential!$E$4</c:f>
              <c:strCache>
                <c:ptCount val="1"/>
                <c:pt idx="0">
                  <c:v>R=4</c:v>
                </c:pt>
              </c:strCache>
            </c:strRef>
          </c:tx>
          <c:marker>
            <c:symbol val="none"/>
          </c:marker>
          <c:xVal>
            <c:numRef>
              <c:f>Exponential!$C$5:$C$54</c:f>
              <c:numCache>
                <c:formatCode>General</c:formatCode>
                <c:ptCount val="5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0.60000000000000064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8.2000000000000011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9.2000000000000011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</c:numCache>
            </c:numRef>
          </c:xVal>
          <c:yVal>
            <c:numRef>
              <c:f>Exponential!$E$5:$E$54</c:f>
              <c:numCache>
                <c:formatCode>General</c:formatCode>
                <c:ptCount val="50"/>
                <c:pt idx="0">
                  <c:v>0.5</c:v>
                </c:pt>
                <c:pt idx="1">
                  <c:v>0.45241870901798137</c:v>
                </c:pt>
                <c:pt idx="2">
                  <c:v>0.40936537653899091</c:v>
                </c:pt>
                <c:pt idx="3">
                  <c:v>0.37040911034086077</c:v>
                </c:pt>
                <c:pt idx="4">
                  <c:v>0.33516002301782166</c:v>
                </c:pt>
                <c:pt idx="5">
                  <c:v>0.30326532985631671</c:v>
                </c:pt>
                <c:pt idx="6">
                  <c:v>0.27440581804701331</c:v>
                </c:pt>
                <c:pt idx="7">
                  <c:v>0.24829265189570546</c:v>
                </c:pt>
                <c:pt idx="8">
                  <c:v>0.22466448205861078</c:v>
                </c:pt>
                <c:pt idx="9">
                  <c:v>0.20328482987029994</c:v>
                </c:pt>
                <c:pt idx="10">
                  <c:v>0.18393972058572219</c:v>
                </c:pt>
                <c:pt idx="11">
                  <c:v>0.16643554184903991</c:v>
                </c:pt>
                <c:pt idx="12">
                  <c:v>0.15059710595610179</c:v>
                </c:pt>
                <c:pt idx="13">
                  <c:v>0.13626589651700707</c:v>
                </c:pt>
                <c:pt idx="14">
                  <c:v>0.12329848197080365</c:v>
                </c:pt>
                <c:pt idx="15">
                  <c:v>0.11156508007421524</c:v>
                </c:pt>
                <c:pt idx="16">
                  <c:v>0.10094825899732739</c:v>
                </c:pt>
                <c:pt idx="17">
                  <c:v>9.1341762026367332E-2</c:v>
                </c:pt>
                <c:pt idx="18">
                  <c:v>8.2649444110793266E-2</c:v>
                </c:pt>
                <c:pt idx="19">
                  <c:v>7.4784309611317532E-2</c:v>
                </c:pt>
                <c:pt idx="20">
                  <c:v>6.7667641618306434E-2</c:v>
                </c:pt>
                <c:pt idx="21">
                  <c:v>6.1228214126490953E-2</c:v>
                </c:pt>
                <c:pt idx="22">
                  <c:v>5.5401579181166935E-2</c:v>
                </c:pt>
                <c:pt idx="23">
                  <c:v>5.0129421861401922E-2</c:v>
                </c:pt>
                <c:pt idx="24">
                  <c:v>4.5358976644706499E-2</c:v>
                </c:pt>
                <c:pt idx="25">
                  <c:v>4.1042499311949414E-2</c:v>
                </c:pt>
                <c:pt idx="26">
                  <c:v>3.7136789107166945E-2</c:v>
                </c:pt>
                <c:pt idx="27">
                  <c:v>3.3602756369874878E-2</c:v>
                </c:pt>
                <c:pt idx="28">
                  <c:v>3.0405031312608986E-2</c:v>
                </c:pt>
                <c:pt idx="29">
                  <c:v>2.7511610028203792E-2</c:v>
                </c:pt>
                <c:pt idx="30">
                  <c:v>2.4893534183931972E-2</c:v>
                </c:pt>
                <c:pt idx="31">
                  <c:v>2.2524601196778828E-2</c:v>
                </c:pt>
                <c:pt idx="32">
                  <c:v>2.0381101989183206E-2</c:v>
                </c:pt>
                <c:pt idx="33">
                  <c:v>1.8441583700620073E-2</c:v>
                </c:pt>
                <c:pt idx="34">
                  <c:v>1.6686634980163043E-2</c:v>
                </c:pt>
                <c:pt idx="35">
                  <c:v>1.509869171115925E-2</c:v>
                </c:pt>
                <c:pt idx="36">
                  <c:v>1.366186122364633E-2</c:v>
                </c:pt>
                <c:pt idx="37">
                  <c:v>1.2361763235169701E-2</c:v>
                </c:pt>
                <c:pt idx="38">
                  <c:v>1.1185385928082821E-2</c:v>
                </c:pt>
                <c:pt idx="39">
                  <c:v>1.0120955722902223E-2</c:v>
                </c:pt>
                <c:pt idx="40">
                  <c:v>9.1578194443671067E-3</c:v>
                </c:pt>
                <c:pt idx="41">
                  <c:v>8.2863377008806274E-3</c:v>
                </c:pt>
                <c:pt idx="42">
                  <c:v>7.4977884102388802E-3</c:v>
                </c:pt>
                <c:pt idx="43">
                  <c:v>6.7842795061004834E-3</c:v>
                </c:pt>
                <c:pt idx="44">
                  <c:v>6.1386699515342561E-3</c:v>
                </c:pt>
                <c:pt idx="45">
                  <c:v>5.554498269121153E-3</c:v>
                </c:pt>
                <c:pt idx="46">
                  <c:v>5.025917872316767E-3</c:v>
                </c:pt>
                <c:pt idx="47">
                  <c:v>4.5476385508479078E-3</c:v>
                </c:pt>
                <c:pt idx="48">
                  <c:v>4.1148735245100151E-3</c:v>
                </c:pt>
                <c:pt idx="49">
                  <c:v>3.7232915354621916E-3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D55-5345-AEC1-972B52402EA6}"/>
            </c:ext>
          </c:extLst>
        </c:ser>
        <c:ser>
          <c:idx val="2"/>
          <c:order val="2"/>
          <c:tx>
            <c:strRef>
              <c:f>Exponential!$F$4</c:f>
              <c:strCache>
                <c:ptCount val="1"/>
                <c:pt idx="0">
                  <c:v>R=6</c:v>
                </c:pt>
              </c:strCache>
            </c:strRef>
          </c:tx>
          <c:marker>
            <c:symbol val="none"/>
          </c:marker>
          <c:xVal>
            <c:numRef>
              <c:f>Exponential!$C$5:$C$54</c:f>
              <c:numCache>
                <c:formatCode>General</c:formatCode>
                <c:ptCount val="5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0.60000000000000064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8.2000000000000011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9.2000000000000011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</c:numCache>
            </c:numRef>
          </c:xVal>
          <c:yVal>
            <c:numRef>
              <c:f>Exponential!$F$5:$F$54</c:f>
              <c:numCache>
                <c:formatCode>General</c:formatCode>
                <c:ptCount val="50"/>
                <c:pt idx="0">
                  <c:v>0.25</c:v>
                </c:pt>
                <c:pt idx="1">
                  <c:v>0.23780735612517903</c:v>
                </c:pt>
                <c:pt idx="2">
                  <c:v>0.22620935450898991</c:v>
                </c:pt>
                <c:pt idx="3">
                  <c:v>0.21517699410626503</c:v>
                </c:pt>
                <c:pt idx="4">
                  <c:v>0.20468268826949546</c:v>
                </c:pt>
                <c:pt idx="5">
                  <c:v>0.19470019576785141</c:v>
                </c:pt>
                <c:pt idx="6">
                  <c:v>0.18520455517043041</c:v>
                </c:pt>
                <c:pt idx="7">
                  <c:v>0.17617202242967817</c:v>
                </c:pt>
                <c:pt idx="8">
                  <c:v>0.16758001150890983</c:v>
                </c:pt>
                <c:pt idx="9">
                  <c:v>0.1594070379054443</c:v>
                </c:pt>
                <c:pt idx="10">
                  <c:v>0.15163266492815783</c:v>
                </c:pt>
                <c:pt idx="11">
                  <c:v>0.14423745259512313</c:v>
                </c:pt>
                <c:pt idx="12">
                  <c:v>0.1372029090235066</c:v>
                </c:pt>
                <c:pt idx="13">
                  <c:v>0.13051144419025473</c:v>
                </c:pt>
                <c:pt idx="14">
                  <c:v>0.12414632594785274</c:v>
                </c:pt>
                <c:pt idx="15">
                  <c:v>0.11809163818525401</c:v>
                </c:pt>
                <c:pt idx="16">
                  <c:v>0.11233224102930539</c:v>
                </c:pt>
                <c:pt idx="17">
                  <c:v>0.10685373298718209</c:v>
                </c:pt>
                <c:pt idx="18">
                  <c:v>0.10164241493514979</c:v>
                </c:pt>
                <c:pt idx="19">
                  <c:v>9.668525586362528E-2</c:v>
                </c:pt>
                <c:pt idx="20">
                  <c:v>9.1969860292861055E-2</c:v>
                </c:pt>
                <c:pt idx="21">
                  <c:v>8.7484437277788679E-2</c:v>
                </c:pt>
                <c:pt idx="22">
                  <c:v>8.3217770924519888E-2</c:v>
                </c:pt>
                <c:pt idx="23">
                  <c:v>7.9159192344763318E-2</c:v>
                </c:pt>
                <c:pt idx="24">
                  <c:v>7.5298552978050506E-2</c:v>
                </c:pt>
                <c:pt idx="25">
                  <c:v>7.1626199215047523E-2</c:v>
                </c:pt>
                <c:pt idx="26">
                  <c:v>6.8132948258503162E-2</c:v>
                </c:pt>
                <c:pt idx="27">
                  <c:v>6.4810065161472877E-2</c:v>
                </c:pt>
                <c:pt idx="28">
                  <c:v>6.1649240985401615E-2</c:v>
                </c:pt>
                <c:pt idx="29">
                  <c:v>5.8642572023449406E-2</c:v>
                </c:pt>
                <c:pt idx="30">
                  <c:v>5.5782540037107524E-2</c:v>
                </c:pt>
                <c:pt idx="31">
                  <c:v>5.3061993456685913E-2</c:v>
                </c:pt>
                <c:pt idx="32">
                  <c:v>5.0474129498663846E-2</c:v>
                </c:pt>
                <c:pt idx="33">
                  <c:v>4.8012477155188929E-2</c:v>
                </c:pt>
                <c:pt idx="34">
                  <c:v>4.5670881013183673E-2</c:v>
                </c:pt>
                <c:pt idx="35">
                  <c:v>4.3443485862611333E-2</c:v>
                </c:pt>
                <c:pt idx="36">
                  <c:v>4.1324722055396813E-2</c:v>
                </c:pt>
                <c:pt idx="37">
                  <c:v>3.9309291578406992E-2</c:v>
                </c:pt>
                <c:pt idx="38">
                  <c:v>3.7392154805658766E-2</c:v>
                </c:pt>
                <c:pt idx="39">
                  <c:v>3.5568517896628397E-2</c:v>
                </c:pt>
                <c:pt idx="40">
                  <c:v>3.3833820809153307E-2</c:v>
                </c:pt>
                <c:pt idx="41">
                  <c:v>3.2183725896951058E-2</c:v>
                </c:pt>
                <c:pt idx="42">
                  <c:v>3.0614107063245594E-2</c:v>
                </c:pt>
                <c:pt idx="43">
                  <c:v>2.9121039443374241E-2</c:v>
                </c:pt>
                <c:pt idx="44">
                  <c:v>2.7700789590583471E-2</c:v>
                </c:pt>
                <c:pt idx="45">
                  <c:v>2.634980614046609E-2</c:v>
                </c:pt>
                <c:pt idx="46">
                  <c:v>2.506471093070094E-2</c:v>
                </c:pt>
                <c:pt idx="47">
                  <c:v>2.3842290553887403E-2</c:v>
                </c:pt>
                <c:pt idx="48">
                  <c:v>2.2679488322353249E-2</c:v>
                </c:pt>
                <c:pt idx="49">
                  <c:v>2.157339662484271E-2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2-DD55-5345-AEC1-972B52402E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502864"/>
        <c:axId val="686489808"/>
      </c:scatterChart>
      <c:valAx>
        <c:axId val="686502864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800"/>
                </a:pPr>
                <a:r>
                  <a:rPr lang="en-US" sz="800"/>
                  <a:t>Delta t</a:t>
                </a:r>
              </a:p>
            </c:rich>
          </c:tx>
          <c:layout>
            <c:manualLayout>
              <c:xMode val="edge"/>
              <c:yMode val="edge"/>
              <c:x val="0.41459371150034818"/>
              <c:y val="0.8317318531904869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686489808"/>
        <c:crosses val="autoZero"/>
        <c:crossBetween val="midCat"/>
      </c:valAx>
      <c:valAx>
        <c:axId val="686489808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800"/>
                </a:pPr>
                <a:r>
                  <a:rPr lang="en-US" sz="800"/>
                  <a:t>P(t)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686502864"/>
        <c:crossesAt val="0"/>
        <c:crossBetween val="midCat"/>
      </c:valAx>
    </c:plotArea>
    <c:legend>
      <c:legendPos val="r"/>
      <c:layout>
        <c:manualLayout>
          <c:xMode val="edge"/>
          <c:yMode val="edge"/>
          <c:x val="0.54872086353444571"/>
          <c:y val="0.17997958588509874"/>
          <c:w val="0.34450331125827832"/>
          <c:h val="0.25115157480314959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8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880786208542238"/>
          <c:y val="0.1532524059492564"/>
          <c:w val="0.61935546408971665"/>
          <c:h val="0.63331000291630213"/>
        </c:manualLayout>
      </c:layout>
      <c:scatterChart>
        <c:scatterStyle val="lineMarker"/>
        <c:varyColors val="0"/>
        <c:ser>
          <c:idx val="0"/>
          <c:order val="0"/>
          <c:tx>
            <c:strRef>
              <c:f>Uniform!$D$4</c:f>
              <c:strCache>
                <c:ptCount val="1"/>
                <c:pt idx="0">
                  <c:v>max=6.8,min=3.5</c:v>
                </c:pt>
              </c:strCache>
            </c:strRef>
          </c:tx>
          <c:spPr>
            <a:ln w="3175">
              <a:solidFill>
                <a:schemeClr val="accent1"/>
              </a:solidFill>
              <a:prstDash val="sysDot"/>
            </a:ln>
          </c:spPr>
          <c:marker>
            <c:symbol val="square"/>
            <c:size val="2"/>
          </c:marker>
          <c:xVal>
            <c:numRef>
              <c:f>Uniform!$C$5:$C$54</c:f>
              <c:numCache>
                <c:formatCode>General</c:formatCode>
                <c:ptCount val="5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0.60000000000000064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8.2000000000000011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9.2000000000000011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</c:numCache>
            </c:numRef>
          </c:xVal>
          <c:yVal>
            <c:numRef>
              <c:f>Uniform!$D$5:$D$54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0.30303030303030332</c:v>
                </c:pt>
                <c:pt idx="19">
                  <c:v>0.30303030303030332</c:v>
                </c:pt>
                <c:pt idx="20">
                  <c:v>0.30303030303030332</c:v>
                </c:pt>
                <c:pt idx="21">
                  <c:v>0.30303030303030332</c:v>
                </c:pt>
                <c:pt idx="22">
                  <c:v>0.30303030303030332</c:v>
                </c:pt>
                <c:pt idx="23">
                  <c:v>0.30303030303030332</c:v>
                </c:pt>
                <c:pt idx="24">
                  <c:v>0.30303030303030332</c:v>
                </c:pt>
                <c:pt idx="25">
                  <c:v>0.30303030303030332</c:v>
                </c:pt>
                <c:pt idx="26">
                  <c:v>0.30303030303030332</c:v>
                </c:pt>
                <c:pt idx="27">
                  <c:v>0.30303030303030332</c:v>
                </c:pt>
                <c:pt idx="28">
                  <c:v>0.30303030303030332</c:v>
                </c:pt>
                <c:pt idx="29">
                  <c:v>0.30303030303030332</c:v>
                </c:pt>
                <c:pt idx="30">
                  <c:v>0.30303030303030332</c:v>
                </c:pt>
                <c:pt idx="31">
                  <c:v>0.30303030303030332</c:v>
                </c:pt>
                <c:pt idx="32">
                  <c:v>0.30303030303030332</c:v>
                </c:pt>
                <c:pt idx="33">
                  <c:v>0.30303030303030332</c:v>
                </c:pt>
                <c:pt idx="34">
                  <c:v>0.30303030303030332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AC-8F4A-B67C-55016780CC48}"/>
            </c:ext>
          </c:extLst>
        </c:ser>
        <c:ser>
          <c:idx val="1"/>
          <c:order val="1"/>
          <c:tx>
            <c:strRef>
              <c:f>Uniform!$E$4</c:f>
              <c:strCache>
                <c:ptCount val="1"/>
                <c:pt idx="0">
                  <c:v>max=2, min=1</c:v>
                </c:pt>
              </c:strCache>
            </c:strRef>
          </c:tx>
          <c:spPr>
            <a:ln w="3175">
              <a:solidFill>
                <a:srgbClr val="4F81BD"/>
              </a:solidFill>
              <a:prstDash val="sysDot"/>
            </a:ln>
          </c:spPr>
          <c:marker>
            <c:symbol val="square"/>
            <c:size val="2"/>
          </c:marker>
          <c:xVal>
            <c:numRef>
              <c:f>Uniform!$C$5:$C$54</c:f>
              <c:numCache>
                <c:formatCode>General</c:formatCode>
                <c:ptCount val="5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0.60000000000000064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8.2000000000000011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9.2000000000000011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</c:numCache>
            </c:numRef>
          </c:xVal>
          <c:yVal>
            <c:numRef>
              <c:f>Uniform!$E$5:$E$54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1AAC-8F4A-B67C-55016780CC48}"/>
            </c:ext>
          </c:extLst>
        </c:ser>
        <c:ser>
          <c:idx val="2"/>
          <c:order val="2"/>
          <c:tx>
            <c:strRef>
              <c:f>Uniform!$F$4</c:f>
              <c:strCache>
                <c:ptCount val="1"/>
                <c:pt idx="0">
                  <c:v>max=9,min=3</c:v>
                </c:pt>
              </c:strCache>
            </c:strRef>
          </c:tx>
          <c:spPr>
            <a:ln w="3175">
              <a:solidFill>
                <a:srgbClr val="4F81BD"/>
              </a:solidFill>
              <a:prstDash val="sysDash"/>
            </a:ln>
          </c:spPr>
          <c:marker>
            <c:symbol val="square"/>
            <c:size val="2"/>
          </c:marker>
          <c:xVal>
            <c:numRef>
              <c:f>Uniform!$C$5:$C$54</c:f>
              <c:numCache>
                <c:formatCode>General</c:formatCode>
                <c:ptCount val="50"/>
                <c:pt idx="0">
                  <c:v>0</c:v>
                </c:pt>
                <c:pt idx="1">
                  <c:v>0.2</c:v>
                </c:pt>
                <c:pt idx="2">
                  <c:v>0.4</c:v>
                </c:pt>
                <c:pt idx="3">
                  <c:v>0.60000000000000064</c:v>
                </c:pt>
                <c:pt idx="4">
                  <c:v>0.8</c:v>
                </c:pt>
                <c:pt idx="5">
                  <c:v>1</c:v>
                </c:pt>
                <c:pt idx="6">
                  <c:v>1.2</c:v>
                </c:pt>
                <c:pt idx="7">
                  <c:v>1.4</c:v>
                </c:pt>
                <c:pt idx="8">
                  <c:v>1.6</c:v>
                </c:pt>
                <c:pt idx="9">
                  <c:v>1.8</c:v>
                </c:pt>
                <c:pt idx="10">
                  <c:v>2</c:v>
                </c:pt>
                <c:pt idx="11">
                  <c:v>2.2000000000000002</c:v>
                </c:pt>
                <c:pt idx="12">
                  <c:v>2.4</c:v>
                </c:pt>
                <c:pt idx="13">
                  <c:v>2.6</c:v>
                </c:pt>
                <c:pt idx="14">
                  <c:v>2.8</c:v>
                </c:pt>
                <c:pt idx="15">
                  <c:v>3</c:v>
                </c:pt>
                <c:pt idx="16">
                  <c:v>3.2</c:v>
                </c:pt>
                <c:pt idx="17">
                  <c:v>3.4</c:v>
                </c:pt>
                <c:pt idx="18">
                  <c:v>3.6</c:v>
                </c:pt>
                <c:pt idx="19">
                  <c:v>3.8</c:v>
                </c:pt>
                <c:pt idx="20">
                  <c:v>4</c:v>
                </c:pt>
                <c:pt idx="21">
                  <c:v>4.2</c:v>
                </c:pt>
                <c:pt idx="22">
                  <c:v>4.4000000000000004</c:v>
                </c:pt>
                <c:pt idx="23">
                  <c:v>4.5999999999999996</c:v>
                </c:pt>
                <c:pt idx="24">
                  <c:v>4.8</c:v>
                </c:pt>
                <c:pt idx="25">
                  <c:v>5</c:v>
                </c:pt>
                <c:pt idx="26">
                  <c:v>5.2</c:v>
                </c:pt>
                <c:pt idx="27">
                  <c:v>5.4</c:v>
                </c:pt>
                <c:pt idx="28">
                  <c:v>5.6</c:v>
                </c:pt>
                <c:pt idx="29">
                  <c:v>5.8</c:v>
                </c:pt>
                <c:pt idx="30">
                  <c:v>6</c:v>
                </c:pt>
                <c:pt idx="31">
                  <c:v>6.2</c:v>
                </c:pt>
                <c:pt idx="32">
                  <c:v>6.4</c:v>
                </c:pt>
                <c:pt idx="33">
                  <c:v>6.6</c:v>
                </c:pt>
                <c:pt idx="34">
                  <c:v>6.8</c:v>
                </c:pt>
                <c:pt idx="35">
                  <c:v>7</c:v>
                </c:pt>
                <c:pt idx="36">
                  <c:v>7.2</c:v>
                </c:pt>
                <c:pt idx="37">
                  <c:v>7.4</c:v>
                </c:pt>
                <c:pt idx="38">
                  <c:v>7.6</c:v>
                </c:pt>
                <c:pt idx="39">
                  <c:v>7.8</c:v>
                </c:pt>
                <c:pt idx="40">
                  <c:v>8</c:v>
                </c:pt>
                <c:pt idx="41">
                  <c:v>8.2000000000000011</c:v>
                </c:pt>
                <c:pt idx="42">
                  <c:v>8.4</c:v>
                </c:pt>
                <c:pt idx="43">
                  <c:v>8.6</c:v>
                </c:pt>
                <c:pt idx="44">
                  <c:v>8.8000000000000007</c:v>
                </c:pt>
                <c:pt idx="45">
                  <c:v>9</c:v>
                </c:pt>
                <c:pt idx="46">
                  <c:v>9.2000000000000011</c:v>
                </c:pt>
                <c:pt idx="47">
                  <c:v>9.4</c:v>
                </c:pt>
                <c:pt idx="48">
                  <c:v>9.6</c:v>
                </c:pt>
                <c:pt idx="49">
                  <c:v>9.8000000000000007</c:v>
                </c:pt>
              </c:numCache>
            </c:numRef>
          </c:xVal>
          <c:yVal>
            <c:numRef>
              <c:f>Uniform!$F$5:$F$54</c:f>
              <c:numCache>
                <c:formatCode>General</c:formatCode>
                <c:ptCount val="50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0.16666666666666666</c:v>
                </c:pt>
                <c:pt idx="16">
                  <c:v>0.16666666666666666</c:v>
                </c:pt>
                <c:pt idx="17">
                  <c:v>0.16666666666666666</c:v>
                </c:pt>
                <c:pt idx="18">
                  <c:v>0.16666666666666666</c:v>
                </c:pt>
                <c:pt idx="19">
                  <c:v>0.16666666666666666</c:v>
                </c:pt>
                <c:pt idx="20">
                  <c:v>0.16666666666666666</c:v>
                </c:pt>
                <c:pt idx="21">
                  <c:v>0.16666666666666666</c:v>
                </c:pt>
                <c:pt idx="22">
                  <c:v>0.16666666666666666</c:v>
                </c:pt>
                <c:pt idx="23">
                  <c:v>0.16666666666666666</c:v>
                </c:pt>
                <c:pt idx="24">
                  <c:v>0.16666666666666666</c:v>
                </c:pt>
                <c:pt idx="25">
                  <c:v>0.16666666666666666</c:v>
                </c:pt>
                <c:pt idx="26">
                  <c:v>0.16666666666666666</c:v>
                </c:pt>
                <c:pt idx="27">
                  <c:v>0.16666666666666666</c:v>
                </c:pt>
                <c:pt idx="28">
                  <c:v>0.16666666666666666</c:v>
                </c:pt>
                <c:pt idx="29">
                  <c:v>0.16666666666666666</c:v>
                </c:pt>
                <c:pt idx="30">
                  <c:v>0.16666666666666666</c:v>
                </c:pt>
                <c:pt idx="31">
                  <c:v>0.16666666666666666</c:v>
                </c:pt>
                <c:pt idx="32">
                  <c:v>0.16666666666666666</c:v>
                </c:pt>
                <c:pt idx="33">
                  <c:v>0.16666666666666666</c:v>
                </c:pt>
                <c:pt idx="34">
                  <c:v>0.16666666666666666</c:v>
                </c:pt>
                <c:pt idx="35">
                  <c:v>0.16666666666666666</c:v>
                </c:pt>
                <c:pt idx="36">
                  <c:v>0.16666666666666666</c:v>
                </c:pt>
                <c:pt idx="37">
                  <c:v>0.16666666666666666</c:v>
                </c:pt>
                <c:pt idx="38">
                  <c:v>0.16666666666666666</c:v>
                </c:pt>
                <c:pt idx="39">
                  <c:v>0.16666666666666666</c:v>
                </c:pt>
                <c:pt idx="40">
                  <c:v>0.16666666666666666</c:v>
                </c:pt>
                <c:pt idx="41">
                  <c:v>0.16666666666666666</c:v>
                </c:pt>
                <c:pt idx="42">
                  <c:v>0.16666666666666666</c:v>
                </c:pt>
                <c:pt idx="43">
                  <c:v>0.16666666666666666</c:v>
                </c:pt>
                <c:pt idx="44">
                  <c:v>0.16666666666666666</c:v>
                </c:pt>
                <c:pt idx="45">
                  <c:v>0.16666666666666666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1AAC-8F4A-B67C-55016780CC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86490352"/>
        <c:axId val="686490896"/>
      </c:scatterChart>
      <c:valAx>
        <c:axId val="686490352"/>
        <c:scaling>
          <c:orientation val="minMax"/>
          <c:max val="10"/>
          <c:min val="0"/>
        </c:scaling>
        <c:delete val="0"/>
        <c:axPos val="b"/>
        <c:title>
          <c:tx>
            <c:rich>
              <a:bodyPr/>
              <a:lstStyle/>
              <a:p>
                <a:pPr>
                  <a:defRPr sz="800"/>
                </a:pPr>
                <a:r>
                  <a:rPr lang="en-US" sz="800"/>
                  <a:t>x</a:t>
                </a:r>
              </a:p>
            </c:rich>
          </c:tx>
          <c:layout>
            <c:manualLayout>
              <c:xMode val="edge"/>
              <c:yMode val="edge"/>
              <c:x val="0.51447184995915241"/>
              <c:y val="0.86550524934383422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686490896"/>
        <c:crosses val="autoZero"/>
        <c:crossBetween val="midCat"/>
      </c:valAx>
      <c:valAx>
        <c:axId val="68649089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800"/>
                </a:pPr>
                <a:r>
                  <a:rPr lang="en-US" sz="800"/>
                  <a:t>P(X)</a:t>
                </a:r>
              </a:p>
            </c:rich>
          </c:tx>
          <c:layout>
            <c:manualLayout>
              <c:xMode val="edge"/>
              <c:yMode val="edge"/>
              <c:x val="3.504671916010501E-2"/>
              <c:y val="0.40084902430674435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/>
            </a:pPr>
            <a:endParaRPr lang="en-US"/>
          </a:p>
        </c:txPr>
        <c:crossAx val="686490352"/>
        <c:crossesAt val="0"/>
        <c:crossBetween val="midCat"/>
      </c:valAx>
    </c:plotArea>
    <c:legend>
      <c:legendPos val="r"/>
      <c:layout>
        <c:manualLayout>
          <c:xMode val="edge"/>
          <c:yMode val="edge"/>
          <c:x val="0.44284881889763889"/>
          <c:y val="0.16689604016889256"/>
          <c:w val="0.54381784776902886"/>
          <c:h val="0.33442884856784533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600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4880786208542227"/>
          <c:y val="0.1532524059492564"/>
          <c:w val="0.61935546408971665"/>
          <c:h val="0.63331000291630213"/>
        </c:manualLayout>
      </c:layout>
      <c:scatterChart>
        <c:scatterStyle val="smoothMarker"/>
        <c:varyColors val="0"/>
        <c:ser>
          <c:idx val="0"/>
          <c:order val="0"/>
          <c:tx>
            <c:strRef>
              <c:f>Normal!$D$4</c:f>
              <c:strCache>
                <c:ptCount val="1"/>
                <c:pt idx="0">
                  <c:v>m=0, s=2</c:v>
                </c:pt>
              </c:strCache>
            </c:strRef>
          </c:tx>
          <c:marker>
            <c:symbol val="none"/>
          </c:marker>
          <c:xVal>
            <c:numRef>
              <c:f>Normal!$C$5:$C$54</c:f>
              <c:numCache>
                <c:formatCode>General</c:formatCode>
                <c:ptCount val="50"/>
                <c:pt idx="0">
                  <c:v>-10</c:v>
                </c:pt>
                <c:pt idx="1">
                  <c:v>-9.6</c:v>
                </c:pt>
                <c:pt idx="2">
                  <c:v>-9.2000000000000011</c:v>
                </c:pt>
                <c:pt idx="3">
                  <c:v>-8.8000000000000007</c:v>
                </c:pt>
                <c:pt idx="4">
                  <c:v>-8.4</c:v>
                </c:pt>
                <c:pt idx="5">
                  <c:v>-8</c:v>
                </c:pt>
                <c:pt idx="6">
                  <c:v>-7.6</c:v>
                </c:pt>
                <c:pt idx="7">
                  <c:v>-7.2</c:v>
                </c:pt>
                <c:pt idx="8">
                  <c:v>-6.8</c:v>
                </c:pt>
                <c:pt idx="9">
                  <c:v>-6.4</c:v>
                </c:pt>
                <c:pt idx="10">
                  <c:v>-6</c:v>
                </c:pt>
                <c:pt idx="11">
                  <c:v>-5.6</c:v>
                </c:pt>
                <c:pt idx="12">
                  <c:v>-5.2</c:v>
                </c:pt>
                <c:pt idx="13">
                  <c:v>-4.8</c:v>
                </c:pt>
                <c:pt idx="14">
                  <c:v>-4.4000000000000004</c:v>
                </c:pt>
                <c:pt idx="15">
                  <c:v>-3.9999999999999867</c:v>
                </c:pt>
                <c:pt idx="16">
                  <c:v>-3.5999999999999877</c:v>
                </c:pt>
                <c:pt idx="17">
                  <c:v>-3.19999999999999</c:v>
                </c:pt>
                <c:pt idx="18">
                  <c:v>-2.7999999999999901</c:v>
                </c:pt>
                <c:pt idx="19">
                  <c:v>-2.3999999999999821</c:v>
                </c:pt>
                <c:pt idx="20">
                  <c:v>-1.9999999999999898</c:v>
                </c:pt>
                <c:pt idx="21">
                  <c:v>-1.599999999999985</c:v>
                </c:pt>
                <c:pt idx="22">
                  <c:v>-1.199999999999986</c:v>
                </c:pt>
                <c:pt idx="23">
                  <c:v>-0.79999999999999005</c:v>
                </c:pt>
                <c:pt idx="24">
                  <c:v>-0.39999999999999236</c:v>
                </c:pt>
                <c:pt idx="25">
                  <c:v>0</c:v>
                </c:pt>
                <c:pt idx="26">
                  <c:v>0.4</c:v>
                </c:pt>
                <c:pt idx="27">
                  <c:v>0.80000000000000104</c:v>
                </c:pt>
                <c:pt idx="28">
                  <c:v>1.2</c:v>
                </c:pt>
                <c:pt idx="29">
                  <c:v>1.6</c:v>
                </c:pt>
                <c:pt idx="30">
                  <c:v>2</c:v>
                </c:pt>
                <c:pt idx="31">
                  <c:v>2.4</c:v>
                </c:pt>
                <c:pt idx="32">
                  <c:v>2.8</c:v>
                </c:pt>
                <c:pt idx="33">
                  <c:v>3.2</c:v>
                </c:pt>
                <c:pt idx="34">
                  <c:v>3.6</c:v>
                </c:pt>
                <c:pt idx="35">
                  <c:v>4</c:v>
                </c:pt>
                <c:pt idx="36">
                  <c:v>4.4000000000000004</c:v>
                </c:pt>
                <c:pt idx="37">
                  <c:v>4.8</c:v>
                </c:pt>
                <c:pt idx="38">
                  <c:v>5.2</c:v>
                </c:pt>
                <c:pt idx="39">
                  <c:v>5.6</c:v>
                </c:pt>
                <c:pt idx="40">
                  <c:v>6</c:v>
                </c:pt>
                <c:pt idx="41">
                  <c:v>6.4</c:v>
                </c:pt>
                <c:pt idx="42">
                  <c:v>6.8</c:v>
                </c:pt>
                <c:pt idx="43">
                  <c:v>7.2</c:v>
                </c:pt>
                <c:pt idx="44">
                  <c:v>7.6</c:v>
                </c:pt>
                <c:pt idx="45">
                  <c:v>8</c:v>
                </c:pt>
                <c:pt idx="46">
                  <c:v>8.4</c:v>
                </c:pt>
                <c:pt idx="47">
                  <c:v>8.8000000000000007</c:v>
                </c:pt>
                <c:pt idx="48">
                  <c:v>9.2000000000000011</c:v>
                </c:pt>
                <c:pt idx="49">
                  <c:v>9.6</c:v>
                </c:pt>
              </c:numCache>
            </c:numRef>
          </c:xVal>
          <c:yVal>
            <c:numRef>
              <c:f>Normal!$D$5:$D$54</c:f>
              <c:numCache>
                <c:formatCode>General</c:formatCode>
                <c:ptCount val="50"/>
                <c:pt idx="0">
                  <c:v>7.4335975736715434E-7</c:v>
                </c:pt>
                <c:pt idx="1">
                  <c:v>1.9806495455160533E-6</c:v>
                </c:pt>
                <c:pt idx="2">
                  <c:v>5.0704260327434173E-6</c:v>
                </c:pt>
                <c:pt idx="3">
                  <c:v>1.2471235645026818E-5</c:v>
                </c:pt>
                <c:pt idx="4">
                  <c:v>2.9471533878270171E-5</c:v>
                </c:pt>
                <c:pt idx="5">
                  <c:v>6.6915112882442833E-5</c:v>
                </c:pt>
                <c:pt idx="6">
                  <c:v>1.4597346289573011E-4</c:v>
                </c:pt>
                <c:pt idx="7">
                  <c:v>3.0595096505688595E-4</c:v>
                </c:pt>
                <c:pt idx="8">
                  <c:v>6.1610958423650986E-4</c:v>
                </c:pt>
                <c:pt idx="9">
                  <c:v>1.192044100732425E-3</c:v>
                </c:pt>
                <c:pt idx="10">
                  <c:v>2.2159242059690146E-3</c:v>
                </c:pt>
                <c:pt idx="11">
                  <c:v>3.957725791489999E-3</c:v>
                </c:pt>
                <c:pt idx="12">
                  <c:v>6.7914846168428133E-3</c:v>
                </c:pt>
                <c:pt idx="13">
                  <c:v>1.1197265147421448E-2</c:v>
                </c:pt>
                <c:pt idx="14">
                  <c:v>1.7737296423115702E-2</c:v>
                </c:pt>
                <c:pt idx="15">
                  <c:v>2.6995483256594288E-2</c:v>
                </c:pt>
                <c:pt idx="16">
                  <c:v>3.9475079150447442E-2</c:v>
                </c:pt>
                <c:pt idx="17">
                  <c:v>5.5460417339728618E-2</c:v>
                </c:pt>
                <c:pt idx="18">
                  <c:v>7.4863732817873382E-2</c:v>
                </c:pt>
                <c:pt idx="19">
                  <c:v>9.7093027491607031E-2</c:v>
                </c:pt>
                <c:pt idx="20">
                  <c:v>0.12098536225957227</c:v>
                </c:pt>
                <c:pt idx="21">
                  <c:v>0.14484577638074195</c:v>
                </c:pt>
                <c:pt idx="22">
                  <c:v>0.16661230144590083</c:v>
                </c:pt>
                <c:pt idx="23">
                  <c:v>0.18413507015166244</c:v>
                </c:pt>
                <c:pt idx="24">
                  <c:v>0.19552134698772841</c:v>
                </c:pt>
                <c:pt idx="25">
                  <c:v>0.19947114020071632</c:v>
                </c:pt>
                <c:pt idx="26">
                  <c:v>0.19552134698772791</c:v>
                </c:pt>
                <c:pt idx="27">
                  <c:v>0.18413507015166194</c:v>
                </c:pt>
                <c:pt idx="28">
                  <c:v>0.16661230144590033</c:v>
                </c:pt>
                <c:pt idx="29">
                  <c:v>0.14484577638074134</c:v>
                </c:pt>
                <c:pt idx="30">
                  <c:v>0.12098536225957167</c:v>
                </c:pt>
                <c:pt idx="31">
                  <c:v>9.7093027491606462E-2</c:v>
                </c:pt>
                <c:pt idx="32">
                  <c:v>7.4863732817872744E-2</c:v>
                </c:pt>
                <c:pt idx="33">
                  <c:v>5.5460417339728056E-2</c:v>
                </c:pt>
                <c:pt idx="34">
                  <c:v>3.9475079150447082E-2</c:v>
                </c:pt>
                <c:pt idx="35">
                  <c:v>2.6995483256594024E-2</c:v>
                </c:pt>
                <c:pt idx="36">
                  <c:v>1.7737296423115702E-2</c:v>
                </c:pt>
                <c:pt idx="37">
                  <c:v>1.1197265147421448E-2</c:v>
                </c:pt>
                <c:pt idx="38">
                  <c:v>6.7914846168428133E-3</c:v>
                </c:pt>
                <c:pt idx="39">
                  <c:v>3.957725791489999E-3</c:v>
                </c:pt>
                <c:pt idx="40">
                  <c:v>2.2159242059690146E-3</c:v>
                </c:pt>
                <c:pt idx="41">
                  <c:v>1.192044100732425E-3</c:v>
                </c:pt>
                <c:pt idx="42">
                  <c:v>6.1610958423650986E-4</c:v>
                </c:pt>
                <c:pt idx="43">
                  <c:v>3.0595096505688595E-4</c:v>
                </c:pt>
                <c:pt idx="44">
                  <c:v>1.4597346289573011E-4</c:v>
                </c:pt>
                <c:pt idx="45">
                  <c:v>6.6915112882442833E-5</c:v>
                </c:pt>
                <c:pt idx="46">
                  <c:v>2.9471533878270171E-5</c:v>
                </c:pt>
                <c:pt idx="47">
                  <c:v>1.2471235645026818E-5</c:v>
                </c:pt>
                <c:pt idx="48">
                  <c:v>5.0704260327434173E-6</c:v>
                </c:pt>
                <c:pt idx="49">
                  <c:v>1.9806495455160533E-6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D071-CD46-9DAD-294C8E0D660E}"/>
            </c:ext>
          </c:extLst>
        </c:ser>
        <c:ser>
          <c:idx val="1"/>
          <c:order val="1"/>
          <c:tx>
            <c:strRef>
              <c:f>Normal!$E$4</c:f>
              <c:strCache>
                <c:ptCount val="1"/>
                <c:pt idx="0">
                  <c:v>m=5, s=1.3</c:v>
                </c:pt>
              </c:strCache>
            </c:strRef>
          </c:tx>
          <c:marker>
            <c:symbol val="none"/>
          </c:marker>
          <c:xVal>
            <c:numRef>
              <c:f>Normal!$C$5:$C$54</c:f>
              <c:numCache>
                <c:formatCode>General</c:formatCode>
                <c:ptCount val="50"/>
                <c:pt idx="0">
                  <c:v>-10</c:v>
                </c:pt>
                <c:pt idx="1">
                  <c:v>-9.6</c:v>
                </c:pt>
                <c:pt idx="2">
                  <c:v>-9.2000000000000011</c:v>
                </c:pt>
                <c:pt idx="3">
                  <c:v>-8.8000000000000007</c:v>
                </c:pt>
                <c:pt idx="4">
                  <c:v>-8.4</c:v>
                </c:pt>
                <c:pt idx="5">
                  <c:v>-8</c:v>
                </c:pt>
                <c:pt idx="6">
                  <c:v>-7.6</c:v>
                </c:pt>
                <c:pt idx="7">
                  <c:v>-7.2</c:v>
                </c:pt>
                <c:pt idx="8">
                  <c:v>-6.8</c:v>
                </c:pt>
                <c:pt idx="9">
                  <c:v>-6.4</c:v>
                </c:pt>
                <c:pt idx="10">
                  <c:v>-6</c:v>
                </c:pt>
                <c:pt idx="11">
                  <c:v>-5.6</c:v>
                </c:pt>
                <c:pt idx="12">
                  <c:v>-5.2</c:v>
                </c:pt>
                <c:pt idx="13">
                  <c:v>-4.8</c:v>
                </c:pt>
                <c:pt idx="14">
                  <c:v>-4.4000000000000004</c:v>
                </c:pt>
                <c:pt idx="15">
                  <c:v>-3.9999999999999867</c:v>
                </c:pt>
                <c:pt idx="16">
                  <c:v>-3.5999999999999877</c:v>
                </c:pt>
                <c:pt idx="17">
                  <c:v>-3.19999999999999</c:v>
                </c:pt>
                <c:pt idx="18">
                  <c:v>-2.7999999999999901</c:v>
                </c:pt>
                <c:pt idx="19">
                  <c:v>-2.3999999999999821</c:v>
                </c:pt>
                <c:pt idx="20">
                  <c:v>-1.9999999999999898</c:v>
                </c:pt>
                <c:pt idx="21">
                  <c:v>-1.599999999999985</c:v>
                </c:pt>
                <c:pt idx="22">
                  <c:v>-1.199999999999986</c:v>
                </c:pt>
                <c:pt idx="23">
                  <c:v>-0.79999999999999005</c:v>
                </c:pt>
                <c:pt idx="24">
                  <c:v>-0.39999999999999236</c:v>
                </c:pt>
                <c:pt idx="25">
                  <c:v>0</c:v>
                </c:pt>
                <c:pt idx="26">
                  <c:v>0.4</c:v>
                </c:pt>
                <c:pt idx="27">
                  <c:v>0.80000000000000104</c:v>
                </c:pt>
                <c:pt idx="28">
                  <c:v>1.2</c:v>
                </c:pt>
                <c:pt idx="29">
                  <c:v>1.6</c:v>
                </c:pt>
                <c:pt idx="30">
                  <c:v>2</c:v>
                </c:pt>
                <c:pt idx="31">
                  <c:v>2.4</c:v>
                </c:pt>
                <c:pt idx="32">
                  <c:v>2.8</c:v>
                </c:pt>
                <c:pt idx="33">
                  <c:v>3.2</c:v>
                </c:pt>
                <c:pt idx="34">
                  <c:v>3.6</c:v>
                </c:pt>
                <c:pt idx="35">
                  <c:v>4</c:v>
                </c:pt>
                <c:pt idx="36">
                  <c:v>4.4000000000000004</c:v>
                </c:pt>
                <c:pt idx="37">
                  <c:v>4.8</c:v>
                </c:pt>
                <c:pt idx="38">
                  <c:v>5.2</c:v>
                </c:pt>
                <c:pt idx="39">
                  <c:v>5.6</c:v>
                </c:pt>
                <c:pt idx="40">
                  <c:v>6</c:v>
                </c:pt>
                <c:pt idx="41">
                  <c:v>6.4</c:v>
                </c:pt>
                <c:pt idx="42">
                  <c:v>6.8</c:v>
                </c:pt>
                <c:pt idx="43">
                  <c:v>7.2</c:v>
                </c:pt>
                <c:pt idx="44">
                  <c:v>7.6</c:v>
                </c:pt>
                <c:pt idx="45">
                  <c:v>8</c:v>
                </c:pt>
                <c:pt idx="46">
                  <c:v>8.4</c:v>
                </c:pt>
                <c:pt idx="47">
                  <c:v>8.8000000000000007</c:v>
                </c:pt>
                <c:pt idx="48">
                  <c:v>9.2000000000000011</c:v>
                </c:pt>
                <c:pt idx="49">
                  <c:v>9.6</c:v>
                </c:pt>
              </c:numCache>
            </c:numRef>
          </c:xVal>
          <c:yVal>
            <c:numRef>
              <c:f>Normal!$E$5:$E$54</c:f>
              <c:numCache>
                <c:formatCode>General</c:formatCode>
                <c:ptCount val="50"/>
                <c:pt idx="0">
                  <c:v>3.7742536512316969E-30</c:v>
                </c:pt>
                <c:pt idx="1">
                  <c:v>1.2535644442776551E-28</c:v>
                </c:pt>
                <c:pt idx="2">
                  <c:v>3.7874386755833852E-27</c:v>
                </c:pt>
                <c:pt idx="3">
                  <c:v>1.0409453190323865E-25</c:v>
                </c:pt>
                <c:pt idx="4">
                  <c:v>2.6025170663358862E-24</c:v>
                </c:pt>
                <c:pt idx="5">
                  <c:v>5.9189220205435819E-23</c:v>
                </c:pt>
                <c:pt idx="6">
                  <c:v>1.2245457440225116E-21</c:v>
                </c:pt>
                <c:pt idx="7">
                  <c:v>2.3045745989105236E-20</c:v>
                </c:pt>
                <c:pt idx="8">
                  <c:v>3.9453895592928874E-19</c:v>
                </c:pt>
                <c:pt idx="9">
                  <c:v>6.1442994558026272E-18</c:v>
                </c:pt>
                <c:pt idx="10">
                  <c:v>8.7043875547998003E-17</c:v>
                </c:pt>
                <c:pt idx="11">
                  <c:v>1.1217276561613748E-15</c:v>
                </c:pt>
                <c:pt idx="12">
                  <c:v>1.3149825761778811E-14</c:v>
                </c:pt>
                <c:pt idx="13">
                  <c:v>1.4022838484969989E-13</c:v>
                </c:pt>
                <c:pt idx="14">
                  <c:v>1.3603016599473779E-12</c:v>
                </c:pt>
                <c:pt idx="15">
                  <c:v>1.2003776118583452E-11</c:v>
                </c:pt>
                <c:pt idx="16">
                  <c:v>9.6357141597776392E-11</c:v>
                </c:pt>
                <c:pt idx="17">
                  <c:v>7.0361208874880735E-10</c:v>
                </c:pt>
                <c:pt idx="18">
                  <c:v>4.673756038325853E-9</c:v>
                </c:pt>
                <c:pt idx="19">
                  <c:v>2.8241135121044699E-8</c:v>
                </c:pt>
                <c:pt idx="20">
                  <c:v>1.5523213149601862E-7</c:v>
                </c:pt>
                <c:pt idx="21">
                  <c:v>7.7618358807841699E-7</c:v>
                </c:pt>
                <c:pt idx="22">
                  <c:v>3.5304547789240617E-6</c:v>
                </c:pt>
                <c:pt idx="23">
                  <c:v>1.4607645242396352E-5</c:v>
                </c:pt>
                <c:pt idx="24">
                  <c:v>5.498106346884162E-5</c:v>
                </c:pt>
                <c:pt idx="25">
                  <c:v>1.8824758843319372E-4</c:v>
                </c:pt>
                <c:pt idx="26">
                  <c:v>5.8631238673624597E-4</c:v>
                </c:pt>
                <c:pt idx="27">
                  <c:v>1.6611623531375761E-3</c:v>
                </c:pt>
                <c:pt idx="28">
                  <c:v>4.2813275305824475E-3</c:v>
                </c:pt>
                <c:pt idx="29">
                  <c:v>1.0037560815809081E-2</c:v>
                </c:pt>
                <c:pt idx="30">
                  <c:v>2.1407270082557758E-2</c:v>
                </c:pt>
                <c:pt idx="31">
                  <c:v>4.1531512702452138E-2</c:v>
                </c:pt>
                <c:pt idx="32">
                  <c:v>7.3295544206114144E-2</c:v>
                </c:pt>
                <c:pt idx="33">
                  <c:v>0.11766864717665364</c:v>
                </c:pt>
                <c:pt idx="34">
                  <c:v>0.17184120514989232</c:v>
                </c:pt>
                <c:pt idx="35">
                  <c:v>0.22828491891076716</c:v>
                </c:pt>
                <c:pt idx="36">
                  <c:v>0.27587382504906577</c:v>
                </c:pt>
                <c:pt idx="37">
                  <c:v>0.30326838174021414</c:v>
                </c:pt>
                <c:pt idx="38">
                  <c:v>0.30326838174021414</c:v>
                </c:pt>
                <c:pt idx="39">
                  <c:v>0.27587382504906577</c:v>
                </c:pt>
                <c:pt idx="40">
                  <c:v>0.22828491891076716</c:v>
                </c:pt>
                <c:pt idx="41">
                  <c:v>0.17184120514989226</c:v>
                </c:pt>
                <c:pt idx="42">
                  <c:v>0.11766864717665364</c:v>
                </c:pt>
                <c:pt idx="43">
                  <c:v>7.3295544206114144E-2</c:v>
                </c:pt>
                <c:pt idx="44">
                  <c:v>4.1531512702452186E-2</c:v>
                </c:pt>
                <c:pt idx="45">
                  <c:v>2.1407270082557758E-2</c:v>
                </c:pt>
                <c:pt idx="46">
                  <c:v>1.0037560815809071E-2</c:v>
                </c:pt>
                <c:pt idx="47">
                  <c:v>4.2813275305824414E-3</c:v>
                </c:pt>
                <c:pt idx="48">
                  <c:v>1.6611623531375761E-3</c:v>
                </c:pt>
                <c:pt idx="49">
                  <c:v>5.8631238673624597E-4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1-D071-CD46-9DAD-294C8E0D66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18949104"/>
        <c:axId val="418944752"/>
      </c:scatterChart>
      <c:valAx>
        <c:axId val="418949104"/>
        <c:scaling>
          <c:orientation val="minMax"/>
          <c:max val="10"/>
          <c:min val="-10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X</a:t>
                </a:r>
              </a:p>
            </c:rich>
          </c:tx>
          <c:layout>
            <c:manualLayout>
              <c:xMode val="edge"/>
              <c:yMode val="edge"/>
              <c:x val="0.55621369909406448"/>
              <c:y val="0.8867655378029195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418944752"/>
        <c:crosses val="autoZero"/>
        <c:crossBetween val="midCat"/>
      </c:valAx>
      <c:valAx>
        <c:axId val="418944752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P(X)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en-US"/>
          </a:p>
        </c:txPr>
        <c:crossAx val="418949104"/>
        <c:crossesAt val="-10"/>
        <c:crossBetween val="midCat"/>
      </c:valAx>
    </c:plotArea>
    <c:legend>
      <c:legendPos val="r"/>
      <c:layout>
        <c:manualLayout>
          <c:xMode val="edge"/>
          <c:yMode val="edge"/>
          <c:x val="0.24913447402652394"/>
          <c:y val="0.1670346303799404"/>
          <c:w val="0.33567328918322464"/>
          <c:h val="0.22602553321611502"/>
        </c:manualLayout>
      </c:layout>
      <c:overlay val="0"/>
      <c:spPr>
        <a:solidFill>
          <a:schemeClr val="bg1"/>
        </a:solidFill>
      </c:spPr>
      <c:txPr>
        <a:bodyPr/>
        <a:lstStyle/>
        <a:p>
          <a:pPr>
            <a:defRPr sz="900">
              <a:latin typeface="Symbol" pitchFamily="18" charset="2"/>
            </a:defRPr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050" b="0"/>
            </a:pPr>
            <a:r>
              <a:rPr lang="en-US" sz="1050" b="0" dirty="0"/>
              <a:t>measured response</a:t>
            </a:r>
            <a:endParaRPr lang="en-US" sz="1050" b="0" baseline="0" dirty="0"/>
          </a:p>
        </c:rich>
      </c:tx>
      <c:layout>
        <c:manualLayout>
          <c:xMode val="edge"/>
          <c:yMode val="edge"/>
          <c:x val="0.2789693541828398"/>
          <c:y val="0.8445698916406623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23618350523086018"/>
          <c:y val="0.11567713829585735"/>
          <c:w val="0.69453649279755458"/>
          <c:h val="0.64225646021051563"/>
        </c:manualLayout>
      </c:layout>
      <c:scatterChart>
        <c:scatterStyle val="lineMarker"/>
        <c:varyColors val="0"/>
        <c:ser>
          <c:idx val="0"/>
          <c:order val="0"/>
          <c:tx>
            <c:strRef>
              <c:f>'fig3'!$C$4</c:f>
              <c:strCache>
                <c:ptCount val="1"/>
                <c:pt idx="0">
                  <c:v>Y</c:v>
                </c:pt>
              </c:strCache>
            </c:strRef>
          </c:tx>
          <c:spPr>
            <a:ln w="12700">
              <a:noFill/>
            </a:ln>
          </c:spPr>
          <c:marker>
            <c:symbol val="circle"/>
            <c:size val="6"/>
            <c:spPr>
              <a:noFill/>
              <a:ln w="15875">
                <a:solidFill>
                  <a:schemeClr val="tx1"/>
                </a:solidFill>
              </a:ln>
            </c:spPr>
          </c:marker>
          <c:xVal>
            <c:numRef>
              <c:f>'fig3'!$B$5:$B$19</c:f>
              <c:numCache>
                <c:formatCode>General</c:formatCode>
                <c:ptCount val="15"/>
                <c:pt idx="0">
                  <c:v>3.0496517612991751</c:v>
                </c:pt>
                <c:pt idx="1">
                  <c:v>1.5834752477676335</c:v>
                </c:pt>
                <c:pt idx="2">
                  <c:v>3.8663859615699039</c:v>
                </c:pt>
                <c:pt idx="3">
                  <c:v>5.4147103103023264</c:v>
                </c:pt>
                <c:pt idx="4">
                  <c:v>5.2975253285840145</c:v>
                </c:pt>
                <c:pt idx="5">
                  <c:v>6.0996996555477434</c:v>
                </c:pt>
                <c:pt idx="6">
                  <c:v>0.22461854061111808</c:v>
                </c:pt>
                <c:pt idx="7">
                  <c:v>3.1487281350709972</c:v>
                </c:pt>
                <c:pt idx="8">
                  <c:v>5.1425337889813818</c:v>
                </c:pt>
                <c:pt idx="9">
                  <c:v>1.8699490258004516</c:v>
                </c:pt>
                <c:pt idx="10">
                  <c:v>2.464693759262456</c:v>
                </c:pt>
                <c:pt idx="11">
                  <c:v>0.9643515088246204</c:v>
                </c:pt>
                <c:pt idx="12">
                  <c:v>0.7296336636645766</c:v>
                </c:pt>
                <c:pt idx="13">
                  <c:v>2.0335557539656293</c:v>
                </c:pt>
                <c:pt idx="14">
                  <c:v>2.3397394190542284</c:v>
                </c:pt>
              </c:numCache>
            </c:numRef>
          </c:xVal>
          <c:yVal>
            <c:numRef>
              <c:f>'fig3'!$C$5:$C$19</c:f>
              <c:numCache>
                <c:formatCode>General</c:formatCode>
                <c:ptCount val="1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F5F-6442-B661-93F0709717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42855200"/>
        <c:axId val="842851936"/>
      </c:scatterChart>
      <c:valAx>
        <c:axId val="842855200"/>
        <c:scaling>
          <c:orientation val="minMax"/>
          <c:max val="8"/>
          <c:min val="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842851936"/>
        <c:crosses val="autoZero"/>
        <c:crossBetween val="midCat"/>
        <c:majorUnit val="2"/>
      </c:valAx>
      <c:valAx>
        <c:axId val="842851936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 sz="900" b="0"/>
                </a:pPr>
                <a:r>
                  <a:rPr lang="en-US" sz="900" b="0"/>
                  <a:t>measurement</a:t>
                </a:r>
                <a:r>
                  <a:rPr lang="en-US" sz="900" b="0" baseline="0"/>
                  <a:t> number</a:t>
                </a:r>
                <a:endParaRPr lang="en-US" sz="900" b="0"/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842855200"/>
        <c:crosses val="autoZero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 altLang="en-US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 alt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B6365E47-80E5-4EAA-AC18-0305EF2E375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29833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Design_of_Experiments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nistry_of_Supply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Factorial_design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42</a:t>
            </a:r>
            <a:r>
              <a:rPr lang="en-US" sz="2000" baseline="0" dirty="0"/>
              <a:t> slides, </a:t>
            </a:r>
            <a:r>
              <a:rPr lang="en-US" sz="2000" baseline="0"/>
              <a:t>45 minutes.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B7DBC5-2A13-CA47-B9EE-6017A92B6B18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696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</a:t>
            </a:r>
            <a:r>
              <a:rPr lang="en-US" baseline="0" dirty="0"/>
              <a:t> will introduce an optimization challenge we encountered in my research group.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2726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flat panel displays, the higher transparency the better</a:t>
            </a:r>
          </a:p>
          <a:p>
            <a:r>
              <a:rPr lang="en-US" dirty="0"/>
              <a:t>For solar cells, good transparency in full length range, thermal stability</a:t>
            </a:r>
          </a:p>
          <a:p>
            <a:r>
              <a:rPr lang="en-US" dirty="0"/>
              <a:t>Metal films, large absorbance, poor stability</a:t>
            </a:r>
          </a:p>
          <a:p>
            <a:r>
              <a:rPr lang="en-US" dirty="0"/>
              <a:t>TCOs: commercialize</a:t>
            </a:r>
          </a:p>
          <a:p>
            <a:r>
              <a:rPr lang="en-US" dirty="0"/>
              <a:t>Electronic devices</a:t>
            </a:r>
          </a:p>
          <a:p>
            <a:r>
              <a:rPr lang="en-US" dirty="0"/>
              <a:t>LCD: liquid crystal displays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2951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ZnS-sphalerite</a:t>
            </a:r>
          </a:p>
          <a:p>
            <a:r>
              <a:rPr lang="en-US" dirty="0" err="1"/>
              <a:t>CuS</a:t>
            </a:r>
            <a:r>
              <a:rPr lang="en-US" dirty="0"/>
              <a:t>-Covellite</a:t>
            </a:r>
          </a:p>
          <a:p>
            <a:r>
              <a:rPr lang="en-US" dirty="0"/>
              <a:t>1999, Cu doped ZnS hole conducting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Accessible operation under</a:t>
            </a:r>
            <a:r>
              <a:rPr lang="en-US" dirty="0"/>
              <a:t> low temperature </a:t>
            </a:r>
          </a:p>
          <a:p>
            <a:pPr marL="228600" indent="-228600">
              <a:buAutoNum type="arabicPeriod"/>
            </a:pPr>
            <a:r>
              <a:rPr lang="en-US" dirty="0"/>
              <a:t>Zn &amp; Cu are chelated with the complexing agent: Na2EDTA</a:t>
            </a:r>
          </a:p>
          <a:p>
            <a:pPr marL="228600" indent="-228600">
              <a:buAutoNum type="arabicPeriod"/>
            </a:pPr>
            <a:r>
              <a:rPr lang="en-US" dirty="0"/>
              <a:t>The complex can gradually release Zn2+ and Cu2+</a:t>
            </a:r>
          </a:p>
          <a:p>
            <a:pPr marL="228600" indent="-228600">
              <a:buAutoNum type="arabicPeriod"/>
            </a:pPr>
            <a:r>
              <a:rPr lang="en-US" dirty="0"/>
              <a:t>Sulfur is released by H2S, formed by reaction between thioacetamide +H2O</a:t>
            </a:r>
          </a:p>
          <a:p>
            <a:pPr marL="228600" indent="-228600">
              <a:buAutoNum type="arabicPeriod"/>
            </a:pPr>
            <a:r>
              <a:rPr lang="en-US" dirty="0"/>
              <a:t>These ions exist in solution and interact with each other</a:t>
            </a:r>
          </a:p>
          <a:p>
            <a:pPr marL="0" indent="0">
              <a:buNone/>
            </a:pPr>
            <a:r>
              <a:rPr lang="en-US" dirty="0"/>
              <a:t>The upper case, </a:t>
            </a:r>
          </a:p>
          <a:p>
            <a:pPr marL="0" indent="0">
              <a:buNone/>
            </a:pPr>
            <a:r>
              <a:rPr lang="en-US" dirty="0"/>
              <a:t>The lower case give a film ununiform and particles are very easy to be washed off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EDTA: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control the crystallite size efficiently via two ways: reduces aggregation of metal ions and form a concentration profile of metal ions which is more favorable to nucleation rather than crystal growth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61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started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wanted to cover more of the parameter space, we using 4 levels per factor. Then made an orthogonal design. </a:t>
            </a:r>
          </a:p>
          <a:p>
            <a:endParaRPr lang="en-US" sz="1200" b="0" i="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first round of experiments design scheme for reaction temperature, reaction time and concentration of Na2EDTA each with four levels. Cu/(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Cu+Zn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)=0.65 and 0.85 share the same design. Coordinates 0-3 corresponding to four levels from the lowest value to the highest value of each factor. The actual design sets are indicated by yellow balls. </a:t>
            </a:r>
          </a:p>
          <a:p>
            <a:r>
              <a:rPr lang="en-US" sz="1200" b="1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Selected literature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692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Here is what the actual design looks like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16 set OA design is repeated for each setting of the precursor ratio. 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 each experiment we measure transparency averaged over visible and the sheet resistance.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is used to compute an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which is widely used in the TCO literature. 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948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3-4 samples in each set, </a:t>
            </a:r>
            <a:r>
              <a:rPr lang="en-US" dirty="0" err="1"/>
              <a:t>FoM</a:t>
            </a:r>
            <a:r>
              <a:rPr lang="en-US" dirty="0"/>
              <a:t> are with relatively small error bars, which indicates our experiment has very good repeatability</a:t>
            </a:r>
          </a:p>
          <a:p>
            <a:r>
              <a:rPr lang="en-US" dirty="0"/>
              <a:t>We covered a wide</a:t>
            </a:r>
            <a:r>
              <a:rPr lang="en-US" baseline="0" dirty="0"/>
              <a:t> range of outcomes, from very bad films, </a:t>
            </a:r>
            <a:r>
              <a:rPr lang="en-US" baseline="0" dirty="0" err="1"/>
              <a:t>FoM</a:t>
            </a:r>
            <a:r>
              <a:rPr lang="en-US" baseline="0" dirty="0"/>
              <a:t> &lt; 10, to very good ones, </a:t>
            </a:r>
            <a:r>
              <a:rPr lang="en-US" baseline="0" dirty="0" err="1"/>
              <a:t>FoM</a:t>
            </a:r>
            <a:r>
              <a:rPr lang="en-US" baseline="0" dirty="0"/>
              <a:t> near 200, which is close to the state of the art for these types of films. 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There are a few outliers but not a lot.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366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3-4 samples in each set, </a:t>
            </a:r>
            <a:r>
              <a:rPr lang="en-US" dirty="0" err="1"/>
              <a:t>FoM</a:t>
            </a:r>
            <a:r>
              <a:rPr lang="en-US" dirty="0"/>
              <a:t> are with relatively small error bars, which indicates our experiment has very good repeatability</a:t>
            </a:r>
          </a:p>
          <a:p>
            <a:r>
              <a:rPr lang="en-US" dirty="0"/>
              <a:t>It is determined by the value of sum of squared </a:t>
            </a:r>
            <a:r>
              <a:rPr lang="en-US" altLang="zh-CN" dirty="0"/>
              <a:t>deviation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879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familiarity</a:t>
            </a:r>
            <a:r>
              <a:rPr lang="en-US" baseline="0" dirty="0"/>
              <a:t> with concepts on the left as demonstrated by two recent studies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03934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think we are all familiar with regression</a:t>
            </a:r>
            <a:r>
              <a:rPr lang="en-US" baseline="0" dirty="0"/>
              <a:t> on some level.</a:t>
            </a:r>
          </a:p>
          <a:p>
            <a:r>
              <a:rPr lang="en-US" baseline="0" dirty="0"/>
              <a:t>I explain what it is, in general, and show a simple example of linear least squares regression.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02736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trying to minimize</a:t>
            </a:r>
            <a:r>
              <a:rPr lang="en-US" baseline="0" dirty="0"/>
              <a:t> least squares distance but we are ignoring points which are “close enough”</a:t>
            </a:r>
          </a:p>
          <a:p>
            <a:r>
              <a:rPr lang="en-US" baseline="0" dirty="0"/>
              <a:t>Something the e tube is known as the margin.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2995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familiarity</a:t>
            </a:r>
            <a:r>
              <a:rPr lang="en-US" baseline="0" dirty="0"/>
              <a:t> with concepts on the left as demonstrated by two recent studies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09921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trying to minimize</a:t>
            </a:r>
            <a:r>
              <a:rPr lang="en-US" baseline="0" dirty="0"/>
              <a:t> least squares distance but we are ignoring points which are “close enough”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7085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familiarity</a:t>
            </a:r>
            <a:r>
              <a:rPr lang="en-US" baseline="0" dirty="0"/>
              <a:t> with concepts on the left as demonstrated by two recent studies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45913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are sample SVR fits for 3 values of the </a:t>
            </a:r>
            <a:r>
              <a:rPr lang="en-US" baseline="0" dirty="0" err="1"/>
              <a:t>hyperparameter</a:t>
            </a:r>
            <a:r>
              <a:rPr lang="en-US" baseline="0" dirty="0"/>
              <a:t> gamma.</a:t>
            </a:r>
          </a:p>
          <a:p>
            <a:endParaRPr lang="en-US" baseline="0" dirty="0"/>
          </a:p>
          <a:p>
            <a:r>
              <a:rPr lang="en-US" baseline="0" dirty="0"/>
              <a:t>You can see that the choice of gamma influences the fit quite a bit.</a:t>
            </a:r>
          </a:p>
          <a:p>
            <a:endParaRPr lang="en-US" baseline="0" dirty="0"/>
          </a:p>
          <a:p>
            <a:r>
              <a:rPr lang="en-US" baseline="0" dirty="0"/>
              <a:t>Small values of gamma lead to </a:t>
            </a:r>
            <a:r>
              <a:rPr lang="en-US" baseline="0" dirty="0" err="1"/>
              <a:t>underfitting</a:t>
            </a:r>
            <a:r>
              <a:rPr lang="en-US" baseline="0" dirty="0"/>
              <a:t> (Gaussians are two wide to capture the curvature of the data)</a:t>
            </a:r>
          </a:p>
          <a:p>
            <a:r>
              <a:rPr lang="en-US" baseline="0" dirty="0"/>
              <a:t>Large values lead to overfitting – sharp Gaussians can hit every point.</a:t>
            </a:r>
          </a:p>
          <a:p>
            <a:endParaRPr lang="en-US" baseline="0" dirty="0"/>
          </a:p>
          <a:p>
            <a:r>
              <a:rPr lang="en-US" baseline="0" dirty="0"/>
              <a:t>There is an optimal value which is just right.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86293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</a:t>
            </a:r>
            <a:r>
              <a:rPr lang="en-US" baseline="0" dirty="0"/>
              <a:t> divide the data into a training set and a test set</a:t>
            </a:r>
          </a:p>
          <a:p>
            <a:r>
              <a:rPr lang="en-US" baseline="0" dirty="0"/>
              <a:t>We will vary a model parameter between the </a:t>
            </a:r>
            <a:r>
              <a:rPr lang="en-US" baseline="0" dirty="0" err="1"/>
              <a:t>underfitting</a:t>
            </a:r>
            <a:r>
              <a:rPr lang="en-US" baseline="0" dirty="0"/>
              <a:t> and overfitting regime</a:t>
            </a:r>
          </a:p>
          <a:p>
            <a:r>
              <a:rPr lang="en-US" baseline="0" dirty="0"/>
              <a:t>With the train data, we expect the error keep going down, reaching near-zero perhaps in the case of overfitting.</a:t>
            </a:r>
          </a:p>
          <a:p>
            <a:endParaRPr lang="en-US" baseline="0" dirty="0"/>
          </a:p>
          <a:p>
            <a:r>
              <a:rPr lang="en-US" baseline="0" dirty="0"/>
              <a:t>But new data will show a lot of error if estimated with an </a:t>
            </a:r>
            <a:r>
              <a:rPr lang="en-US" baseline="0" dirty="0" err="1"/>
              <a:t>overfit</a:t>
            </a:r>
            <a:r>
              <a:rPr lang="en-US" baseline="0" dirty="0"/>
              <a:t> model.</a:t>
            </a:r>
          </a:p>
          <a:p>
            <a:endParaRPr lang="en-US" baseline="0" dirty="0"/>
          </a:p>
          <a:p>
            <a:r>
              <a:rPr lang="en-US" baseline="0" dirty="0"/>
              <a:t>Thus the minimum in the error (loss) for the training data will find the goldilocks zone.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058117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minimum</a:t>
            </a:r>
            <a:r>
              <a:rPr lang="en-US" baseline="0" dirty="0"/>
              <a:t> for gamma.</a:t>
            </a:r>
          </a:p>
          <a:p>
            <a:r>
              <a:rPr lang="en-US" baseline="0" dirty="0"/>
              <a:t>A broad minimum for C</a:t>
            </a:r>
          </a:p>
          <a:p>
            <a:r>
              <a:rPr lang="en-US" baseline="0" dirty="0"/>
              <a:t>Epsilon starts </a:t>
            </a:r>
            <a:r>
              <a:rPr lang="en-US" baseline="0" dirty="0" err="1"/>
              <a:t>underfitting</a:t>
            </a:r>
            <a:r>
              <a:rPr lang="en-US" baseline="0" dirty="0"/>
              <a:t> for both training and cross from the start, so we use 0.1 (points more than 10% away from the fit hyperplane will be support vectors).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33032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Model works very well. </a:t>
            </a:r>
          </a:p>
          <a:p>
            <a:r>
              <a:rPr lang="en-US" altLang="zh-CN" dirty="0"/>
              <a:t>Relative error is</a:t>
            </a:r>
            <a:r>
              <a:rPr lang="en-US" altLang="zh-CN" baseline="0" dirty="0"/>
              <a:t> mostly less than 20%. </a:t>
            </a:r>
          </a:p>
          <a:p>
            <a:r>
              <a:rPr lang="en-US" altLang="zh-CN" baseline="0" dirty="0"/>
              <a:t>And there does not seem to be a bias for low or high FOM.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9749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Now we are in a position to learn from our experiments. 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There is an interesting range at the lower precursor concentration, about 70 C temperature and 40-80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mM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EDTA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Contour maps of predicted FOMs as a function of deposition time and Na2EDTA concentration from the first round: (a) Cu/(Cu + Zn) = 0.65 and (b) Cu/(Cu + Zn) = 0.85. FOM scale and contours were chosen to emphasize the full range of the predicted FOMs.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136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improve</a:t>
            </a:r>
            <a:r>
              <a:rPr lang="en-US" baseline="0" dirty="0"/>
              <a:t> to over 200 in this second round.  Set 13 looks very good.  As do 14 and 11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306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Found</a:t>
            </a:r>
            <a:r>
              <a:rPr lang="en-US" baseline="0" dirty="0"/>
              <a:t> the maximum! Settings 13 and 14. </a:t>
            </a:r>
          </a:p>
          <a:p>
            <a:endParaRPr lang="en-US" baseline="0" dirty="0"/>
          </a:p>
          <a:p>
            <a:r>
              <a:rPr lang="en-US" baseline="0" dirty="0"/>
              <a:t>Not that we need to shift the numbers.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8329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Briefly,</a:t>
            </a:r>
            <a:r>
              <a:rPr lang="en-US" baseline="0" dirty="0"/>
              <a:t> optimized films have smaller grains are more transparent and perform better as HTLs for solar cells (with Si) and transparent diode (with </a:t>
            </a:r>
            <a:r>
              <a:rPr lang="en-US" baseline="0" dirty="0" err="1"/>
              <a:t>ZnO</a:t>
            </a:r>
            <a:r>
              <a:rPr lang="en-US" baseline="0" dirty="0"/>
              <a:t>).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541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0704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</a:t>
            </a:r>
            <a:r>
              <a:rPr lang="en-US" baseline="0" dirty="0"/>
              <a:t> go very quickly through the OPV example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55296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make a montage</a:t>
            </a:r>
            <a:r>
              <a:rPr lang="en-US" baseline="0" dirty="0"/>
              <a:t>, same process flow.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1532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List some key concepts.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29285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is familiarity</a:t>
            </a:r>
            <a:r>
              <a:rPr lang="en-US" baseline="0" dirty="0"/>
              <a:t> with concepts on the left as demonstrated by two recent studies on the right.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4197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examples of using ML for</a:t>
            </a:r>
            <a:r>
              <a:rPr lang="en-US" baseline="0" dirty="0"/>
              <a:t> experimental studies.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81925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</a:t>
            </a:r>
            <a:r>
              <a:rPr lang="en-US" baseline="0" dirty="0"/>
              <a:t> example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795742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</a:t>
            </a:r>
            <a:r>
              <a:rPr lang="en-US" baseline="0" dirty="0"/>
              <a:t> sources resources for machine learning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3531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JMP</a:t>
            </a:r>
            <a:r>
              <a:rPr lang="en-US" baseline="0" dirty="0"/>
              <a:t> used in industry.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78365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JMP</a:t>
            </a:r>
            <a:r>
              <a:rPr lang="en-US" baseline="0" dirty="0"/>
              <a:t> used in industry.  Shows how it integrates DOE and analysis of the results.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1236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312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describe</a:t>
            </a:r>
            <a:r>
              <a:rPr lang="en-US" baseline="0" dirty="0"/>
              <a:t> DOE from the point of view of the experimentalist.</a:t>
            </a:r>
          </a:p>
          <a:p>
            <a:r>
              <a:rPr lang="en-US" baseline="0" dirty="0"/>
              <a:t>You have a process and you would like to control the outcome. I list some goals in this context. In this talk, we will be trying to maximize something.</a:t>
            </a:r>
          </a:p>
          <a:p>
            <a:endParaRPr lang="en-US" baseline="0" dirty="0"/>
          </a:p>
          <a:p>
            <a:r>
              <a:rPr lang="en-US" baseline="0" dirty="0"/>
              <a:t>The experiment has factors e.g. experimental parameters. These are called “factors” by statisticians. </a:t>
            </a:r>
          </a:p>
          <a:p>
            <a:r>
              <a:rPr lang="en-US" baseline="0" dirty="0"/>
              <a:t>The values of the parameter are called “levels.”  </a:t>
            </a:r>
            <a:r>
              <a:rPr lang="en-US" dirty="0"/>
              <a:t>Level</a:t>
            </a:r>
            <a:r>
              <a:rPr lang="en-US" baseline="0" dirty="0"/>
              <a:t>s – can be numeric, like temperature, or discrete, like vendor. </a:t>
            </a:r>
          </a:p>
          <a:p>
            <a:endParaRPr lang="en-US" baseline="0" dirty="0"/>
          </a:p>
          <a:p>
            <a:r>
              <a:rPr lang="en-US" baseline="0" dirty="0"/>
              <a:t>The outcome is called the “response.”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873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Arrangement of Field Experiments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(1926) and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he Design of Experiments"/>
              </a:rPr>
              <a:t>The Design of Experiments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(1935)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certain lady could distinguish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flavour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alone whether the milk or the tea was first placed in the cup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gives each individual unique chance to be examined in a research, so that can largely reduce human bias; At the same time, people should also be careful about randomization when using small sample size. Randomization can bring unreal results.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replication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>
                <a:solidFill>
                  <a:srgbClr val="6B717E"/>
                </a:solidFill>
                <a:latin typeface="Lato"/>
              </a:rPr>
              <a:t>performing the same combination run more than once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repeat experiments can further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strengthen the experiment's reliability and validity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dirty="0">
                <a:solidFill>
                  <a:srgbClr val="6B717E"/>
                </a:solidFill>
                <a:latin typeface="Lato"/>
              </a:rPr>
              <a:t>to avoid any unwanted variations in the input or experimental process.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Orthogonality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ensures that all specified parameters can be estimated independent of any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0719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design with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generators is a 1/(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fraction of the full factorial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5416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Mostly used two level factorial design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in 1946,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working in the British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inistry of Supply"/>
              </a:rPr>
              <a:t>Ministry of Supply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complete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actorial design"/>
              </a:rPr>
              <a:t>factorial 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would satisfy this criterion, but the idea was to find smaller designs.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orthogonal two-level experimental design</a:t>
            </a:r>
            <a:r>
              <a:rPr lang="en-US" b="1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3926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×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array filled with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different symbols, each occurring exactly once in each row and exactly once in each column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Latin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902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7EA511-84E0-4AE0-9842-AB0E10994BF1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72193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going to do supervised learning here.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82682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wanted to cover more of the parameter space, we using 4 levels per factor. Then made an orthogonal design.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6748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design with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generators is a 1/(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fraction of the full factorial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897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trying to minimize</a:t>
            </a:r>
            <a:r>
              <a:rPr lang="en-US" baseline="0" dirty="0"/>
              <a:t> least squares distance but we are ignoring points which are “</a:t>
            </a:r>
            <a:r>
              <a:rPr lang="en-US" baseline="0"/>
              <a:t>close enough”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1801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</a:t>
            </a:r>
            <a:r>
              <a:rPr lang="en-US" baseline="0" dirty="0"/>
              <a:t> can be complex. So the goal of DOE is to provide guidance for navigating a complex experimental space. </a:t>
            </a:r>
          </a:p>
          <a:p>
            <a:r>
              <a:rPr lang="en-US" baseline="0" dirty="0"/>
              <a:t>If done right, one can dramatically increase the rate of optimization.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90585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Many experimenters use</a:t>
            </a:r>
            <a:r>
              <a:rPr lang="en-US" sz="1200" baseline="0" dirty="0"/>
              <a:t> an intuitive approach, taking small steps away from base line settings. </a:t>
            </a:r>
            <a:endParaRPr lang="en-US" sz="12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Effects of reaction temperature (</a:t>
            </a:r>
            <a:r>
              <a:rPr lang="en-US" sz="1200" b="1" dirty="0"/>
              <a:t>a</a:t>
            </a:r>
            <a:r>
              <a:rPr lang="en-US" sz="1200" dirty="0"/>
              <a:t>), H</a:t>
            </a:r>
            <a:r>
              <a:rPr lang="en-US" sz="1200" baseline="-25000" dirty="0"/>
              <a:t>2</a:t>
            </a:r>
            <a:r>
              <a:rPr lang="en-US" sz="1200" dirty="0"/>
              <a:t> pressure (</a:t>
            </a:r>
            <a:r>
              <a:rPr lang="en-US" sz="1200" b="1" dirty="0"/>
              <a:t>b</a:t>
            </a:r>
            <a:r>
              <a:rPr lang="en-US" sz="1200" dirty="0"/>
              <a:t>), reaction time (</a:t>
            </a:r>
            <a:r>
              <a:rPr lang="en-US" sz="1200" b="1" dirty="0"/>
              <a:t>c</a:t>
            </a:r>
            <a:r>
              <a:rPr lang="en-US" sz="1200" dirty="0"/>
              <a:t>) and content of Ni in Ni/Mo</a:t>
            </a:r>
            <a:r>
              <a:rPr lang="en-US" sz="1200" baseline="-25000" dirty="0"/>
              <a:t>2</a:t>
            </a:r>
            <a:r>
              <a:rPr lang="en-US" sz="1200" dirty="0"/>
              <a:t>C catalyst (</a:t>
            </a:r>
            <a:r>
              <a:rPr lang="en-US" sz="1200" b="1" dirty="0"/>
              <a:t>d</a:t>
            </a:r>
            <a:r>
              <a:rPr lang="en-US" sz="1200" dirty="0"/>
              <a:t>) on the conversion of lignin(Con.), yield of bio-oil (</a:t>
            </a:r>
            <a:r>
              <a:rPr lang="en-US" sz="1200" dirty="0" err="1"/>
              <a:t>Y</a:t>
            </a:r>
            <a:r>
              <a:rPr lang="en-US" sz="1200" baseline="-25000" dirty="0" err="1"/>
              <a:t>bio</a:t>
            </a:r>
            <a:r>
              <a:rPr lang="en-US" sz="1200" baseline="-25000" dirty="0"/>
              <a:t>-oil</a:t>
            </a:r>
            <a:r>
              <a:rPr lang="en-US" sz="1200" dirty="0"/>
              <a:t>) and yield of gas product (</a:t>
            </a:r>
            <a:r>
              <a:rPr lang="en-US" sz="1200" dirty="0" err="1"/>
              <a:t>Y</a:t>
            </a:r>
            <a:r>
              <a:rPr lang="en-US" sz="1200" baseline="-25000" dirty="0" err="1"/>
              <a:t>gas</a:t>
            </a:r>
            <a:r>
              <a:rPr lang="en-US" sz="1200" dirty="0"/>
              <a:t>) in the catalytic hydrogenation of alkali lignin. </a:t>
            </a:r>
            <a:r>
              <a:rPr lang="en-US" sz="1200" b="1" dirty="0"/>
              <a:t>a</a:t>
            </a:r>
            <a:r>
              <a:rPr lang="en-US" sz="1200" dirty="0"/>
              <a:t> The reaction temperature was changed while other conditions were remain constant (2 MPa of H</a:t>
            </a:r>
            <a:r>
              <a:rPr lang="en-US" sz="1200" baseline="-25000" dirty="0"/>
              <a:t>2</a:t>
            </a:r>
            <a:r>
              <a:rPr lang="en-US" sz="1200" dirty="0"/>
              <a:t> pressure, 2 h and 1% Ni/Mo</a:t>
            </a:r>
            <a:r>
              <a:rPr lang="en-US" sz="1200" baseline="-25000" dirty="0"/>
              <a:t>2</a:t>
            </a:r>
            <a:r>
              <a:rPr lang="en-US" sz="1200" dirty="0"/>
              <a:t>C). </a:t>
            </a:r>
            <a:r>
              <a:rPr lang="en-US" sz="1200" b="1" dirty="0"/>
              <a:t>b</a:t>
            </a:r>
            <a:r>
              <a:rPr lang="en-US" sz="1200" dirty="0"/>
              <a:t> The H</a:t>
            </a:r>
            <a:r>
              <a:rPr lang="en-US" sz="1200" baseline="-25000" dirty="0"/>
              <a:t>2</a:t>
            </a:r>
            <a:r>
              <a:rPr lang="en-US" sz="1200" dirty="0"/>
              <a:t> pressure was changed while other conditions were remain constant (290 °C, 2 h and 1% Ni/Mo</a:t>
            </a:r>
            <a:r>
              <a:rPr lang="en-US" sz="1200" baseline="-25000" dirty="0"/>
              <a:t>2</a:t>
            </a:r>
            <a:r>
              <a:rPr lang="en-US" sz="1200" dirty="0"/>
              <a:t>C). </a:t>
            </a:r>
            <a:r>
              <a:rPr lang="en-US" sz="1200" b="1" dirty="0"/>
              <a:t>c</a:t>
            </a:r>
            <a:r>
              <a:rPr lang="en-US" sz="1200" dirty="0"/>
              <a:t> The reaction time was changed while other conditions were remain constant (290 °C, 2 MPa of H</a:t>
            </a:r>
            <a:r>
              <a:rPr lang="en-US" sz="1200" baseline="-25000" dirty="0"/>
              <a:t>2</a:t>
            </a:r>
            <a:r>
              <a:rPr lang="en-US" sz="1200" dirty="0"/>
              <a:t> pressure and 1% Ni/Mo</a:t>
            </a:r>
            <a:r>
              <a:rPr lang="en-US" sz="1200" baseline="-25000" dirty="0"/>
              <a:t>2</a:t>
            </a:r>
            <a:r>
              <a:rPr lang="en-US" sz="1200" dirty="0"/>
              <a:t>C). </a:t>
            </a:r>
            <a:r>
              <a:rPr lang="en-US" sz="1200" b="1" dirty="0"/>
              <a:t>d</a:t>
            </a:r>
            <a:r>
              <a:rPr lang="en-US" sz="1200" dirty="0"/>
              <a:t> The content of Ni in Ni/Mo</a:t>
            </a:r>
            <a:r>
              <a:rPr lang="en-US" sz="1200" baseline="-25000" dirty="0"/>
              <a:t>2</a:t>
            </a:r>
            <a:r>
              <a:rPr lang="en-US" sz="1200" dirty="0"/>
              <a:t>C catalyst was changed while other conditions were remain constant (290 °C, 2 MPa of H</a:t>
            </a:r>
            <a:r>
              <a:rPr lang="en-US" sz="1200" baseline="-25000" dirty="0"/>
              <a:t>2</a:t>
            </a:r>
            <a:r>
              <a:rPr lang="en-US" sz="1200" dirty="0"/>
              <a:t> pressure and 2 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7770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DOE</a:t>
            </a:r>
            <a:r>
              <a:rPr lang="en-US" baseline="0" dirty="0"/>
              <a:t> is used widely in industry because it is more effective at optimizing/controlling complex processes. I borrowed a slide from my colleague, who is  a senior manager at AMAT, to make this point.</a:t>
            </a:r>
          </a:p>
          <a:p>
            <a:r>
              <a:rPr lang="en-US" baseline="0" dirty="0"/>
              <a:t>Those in the audience who are thinking of employment beyond the academic project which is currently supporting you might want to pay attention.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42829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Doing</a:t>
            </a:r>
            <a:r>
              <a:rPr lang="en-US" baseline="0" dirty="0"/>
              <a:t> every possible combination of factors/levels is clearly not going to work. </a:t>
            </a:r>
          </a:p>
          <a:p>
            <a:endParaRPr lang="en-US" baseline="0" dirty="0"/>
          </a:p>
          <a:p>
            <a:r>
              <a:rPr lang="en-US" baseline="0" dirty="0"/>
              <a:t>So we are going to need a strategy so we don’t have to do so many experiments.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77438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</a:t>
            </a:r>
            <a:r>
              <a:rPr lang="en-US" baseline="0" dirty="0"/>
              <a:t> factor at a time is not “wrong” but it is inefficient and one may not find the maximum in an optimization problem.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6365E47-80E5-4EAA-AC18-0305EF2E375D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47476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2104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68325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idx="1"/>
          </p:nvPr>
        </p:nvSpPr>
        <p:spPr>
          <a:xfrm>
            <a:off x="609600" y="13716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3102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ured no foot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59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95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11"/>
          <p:cNvSpPr>
            <a:spLocks noGrp="1"/>
          </p:cNvSpPr>
          <p:nvPr>
            <p:ph idx="1"/>
          </p:nvPr>
        </p:nvSpPr>
        <p:spPr>
          <a:xfrm>
            <a:off x="609600" y="13716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13498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/>
          <a:lstStyle/>
          <a:p>
            <a:fld id="{08D87FB3-40CA-49B3-B92D-3FD0341F4BAC}" type="datetime1">
              <a:rPr lang="en-US" smtClean="0"/>
              <a:t>10/13/19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723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84CBCC54-3B90-45FE-9E7D-A2FA7EC9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2019/10/13</a:t>
            </a:fld>
            <a:endParaRPr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81AF554F-2FBD-4018-B9C5-DBA95222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AD0406-CEC2-4D1E-AED4-75C9B4ACF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5384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317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1E475EF-3918-4C37-977A-956EB9D76F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6495" y="0"/>
            <a:ext cx="11473992" cy="2693989"/>
          </a:xfrm>
          <a:prstGeom prst="rect">
            <a:avLst/>
          </a:prstGeom>
        </p:spPr>
      </p:pic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9088FBD-8B5D-4818-BBCF-F951CB446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35700"/>
            <a:ext cx="1388536" cy="206381"/>
          </a:xfrm>
          <a:prstGeom prst="rect">
            <a:avLst/>
          </a:prstGeo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2019/10/13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D9F09E7-6842-4F67-8517-7C97FF60B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35700"/>
            <a:ext cx="4140201" cy="206381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1B22B6-C597-48AF-B31A-DADEBFD7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35700"/>
            <a:ext cx="2909888" cy="206381"/>
          </a:xfrm>
          <a:prstGeom prst="rect">
            <a:avLst/>
          </a:prstGeo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8412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468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82897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85905" cy="6858000"/>
          </a:xfrm>
          <a:prstGeom prst="rect">
            <a:avLst/>
          </a:prstGeom>
        </p:spPr>
      </p:pic>
      <p:sp>
        <p:nvSpPr>
          <p:cNvPr id="8" name="Text Box 7"/>
          <p:cNvSpPr txBox="1">
            <a:spLocks noChangeArrowheads="1"/>
          </p:cNvSpPr>
          <p:nvPr userDrawn="1"/>
        </p:nvSpPr>
        <p:spPr bwMode="auto">
          <a:xfrm>
            <a:off x="9906000" y="6642556"/>
            <a:ext cx="23455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00" dirty="0"/>
              <a:t>Ager, NTU, DOE and ML</a:t>
            </a:r>
            <a:r>
              <a:rPr lang="en-US" sz="900" baseline="0" dirty="0"/>
              <a:t>,</a:t>
            </a:r>
            <a:r>
              <a:rPr lang="en-US" sz="900" dirty="0"/>
              <a:t> 10/14/2019 - </a:t>
            </a:r>
            <a:fld id="{856C195A-4F45-46AB-A4E7-484A8F8825C2}" type="slidenum">
              <a:rPr lang="en-US" sz="900"/>
              <a:pPr/>
              <a:t>‹#›</a:t>
            </a:fld>
            <a:endParaRPr lang="en-US" sz="900" dirty="0"/>
          </a:p>
        </p:txBody>
      </p:sp>
      <p:sp>
        <p:nvSpPr>
          <p:cNvPr id="9" name="Title Placeholder 10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idx="1"/>
          </p:nvPr>
        </p:nvSpPr>
        <p:spPr>
          <a:xfrm>
            <a:off x="609600" y="13716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6781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2" r:id="rId1"/>
    <p:sldLayoutId id="2147483853" r:id="rId2"/>
    <p:sldLayoutId id="2147483854" r:id="rId3"/>
    <p:sldLayoutId id="2147483863" r:id="rId4"/>
    <p:sldLayoutId id="2147483864" r:id="rId5"/>
    <p:sldLayoutId id="2147483865" r:id="rId6"/>
    <p:sldLayoutId id="2147483866" r:id="rId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10"/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854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Box 7"/>
          <p:cNvSpPr txBox="1">
            <a:spLocks noChangeArrowheads="1"/>
          </p:cNvSpPr>
          <p:nvPr userDrawn="1"/>
        </p:nvSpPr>
        <p:spPr bwMode="auto">
          <a:xfrm>
            <a:off x="9906000" y="6642556"/>
            <a:ext cx="2345514" cy="23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900" dirty="0"/>
              <a:t>Ager, NTU, DOE and ML</a:t>
            </a:r>
            <a:r>
              <a:rPr lang="en-US" sz="900" baseline="0" dirty="0"/>
              <a:t>,</a:t>
            </a:r>
            <a:r>
              <a:rPr lang="en-US" sz="900" dirty="0"/>
              <a:t> 10/14/2019 - </a:t>
            </a:r>
            <a:fld id="{856C195A-4F45-46AB-A4E7-484A8F8825C2}" type="slidenum">
              <a:rPr lang="en-US" sz="900"/>
              <a:pPr/>
              <a:t>‹#›</a:t>
            </a:fld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165170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6" r:id="rId1"/>
    <p:sldLayoutId id="2147483857" r:id="rId2"/>
    <p:sldLayoutId id="2147483859" r:id="rId3"/>
    <p:sldLayoutId id="2147483862" r:id="rId4"/>
  </p:sldLayoutIdLst>
  <p:hf sldNum="0"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svg"/><Relationship Id="rId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documentation.org/packages/DoE.base/versions/1.1-3/topics/oa.design" TargetMode="External"/><Relationship Id="rId5" Type="http://schemas.openxmlformats.org/officeDocument/2006/relationships/image" Target="../media/image38.emf"/><Relationship Id="rId4" Type="http://schemas.openxmlformats.org/officeDocument/2006/relationships/hyperlink" Target="http://pubs.acs.org/doi/abs/10.1021/acs.nanolett.5b0512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ubs.acs.org/doi/10.1021/acs.chemmater.9b0195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acs.org/doi/10.1021/acs.chemmater.9b01953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Regression_analysi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vm-tutorial.com/2014/11/svm-understanding-math-part-2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vm-tutorial.com/2014/11/svm-understanding-math-part-2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emf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hyperlink" Target="http://pubs.acs.org/doi/10.1021/acs.chemmater.9b01953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pubs.acs.org/doi/10.1021/acs.chemmater.9b01953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acs.org/doi/10.1021/acsnano.8b04726" TargetMode="External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s.acs.org/doi/10.1021/acsnano.9b03864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hyperlink" Target="http://pubs.acs.org/doi/10.1021/jacs.8b02717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ensorflow.org/" TargetMode="External"/><Relationship Id="rId13" Type="http://schemas.openxmlformats.org/officeDocument/2006/relationships/image" Target="../media/image76.png"/><Relationship Id="rId3" Type="http://schemas.openxmlformats.org/officeDocument/2006/relationships/hyperlink" Target="https://cran.r-project.org/package=DoE.base" TargetMode="External"/><Relationship Id="rId7" Type="http://schemas.openxmlformats.org/officeDocument/2006/relationships/hyperlink" Target="https://scikit-learn.org/" TargetMode="External"/><Relationship Id="rId12" Type="http://schemas.openxmlformats.org/officeDocument/2006/relationships/hyperlink" Target="https://github.com/tirthajyoti/Design-of-experiment-Python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pandas.pydata.org/" TargetMode="External"/><Relationship Id="rId11" Type="http://schemas.openxmlformats.org/officeDocument/2006/relationships/hyperlink" Target="https://github.com/lwei5152/SVR-Optimizing-TCMs" TargetMode="External"/><Relationship Id="rId5" Type="http://schemas.openxmlformats.org/officeDocument/2006/relationships/hyperlink" Target="https://www.anaconda.com/" TargetMode="External"/><Relationship Id="rId10" Type="http://schemas.openxmlformats.org/officeDocument/2006/relationships/hyperlink" Target="https://github.com/joelager" TargetMode="External"/><Relationship Id="rId4" Type="http://schemas.openxmlformats.org/officeDocument/2006/relationships/hyperlink" Target="http://doi.org/10.18637/jss.v085.i05" TargetMode="External"/><Relationship Id="rId9" Type="http://schemas.openxmlformats.org/officeDocument/2006/relationships/hyperlink" Target="https://keras.io/" TargetMode="External"/><Relationship Id="rId1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mp.com/support/downloads/pdf/jmp1001/doe_guide.pdf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2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jpeg"/><Relationship Id="rId7" Type="http://schemas.openxmlformats.org/officeDocument/2006/relationships/image" Target="../media/image99.svg"/><Relationship Id="rId12" Type="http://schemas.openxmlformats.org/officeDocument/2006/relationships/image" Target="../media/image10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8.png"/><Relationship Id="rId11" Type="http://schemas.openxmlformats.org/officeDocument/2006/relationships/image" Target="../media/image103.jpeg"/><Relationship Id="rId5" Type="http://schemas.openxmlformats.org/officeDocument/2006/relationships/image" Target="../media/image97.sv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pubs.acs.org/doi/10.1021/acsnano.8b04726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vm-tutorial.com/2014/11/svm-understanding-math-part-2/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github.com/tirthajyoti/Design-of-experiment-Python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://link.springer.com/10.1007/s10562-018-2395-3" TargetMode="External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10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10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documentation.org/packages/DoE.wrapper/versions/0.10/topics/ccd.design" TargetMode="External"/><Relationship Id="rId5" Type="http://schemas.openxmlformats.org/officeDocument/2006/relationships/hyperlink" Target="https://www.rdocumentation.org/packages/DoE.base/versions/1.1-3/topics/oa.design" TargetMode="Externa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7"/>
          <p:cNvSpPr txBox="1">
            <a:spLocks/>
          </p:cNvSpPr>
          <p:nvPr/>
        </p:nvSpPr>
        <p:spPr>
          <a:xfrm>
            <a:off x="1825625" y="2323264"/>
            <a:ext cx="8537575" cy="20590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dirty="0"/>
              <a:t>Joel W. Ager, Adjunct Professor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/>
              <a:t>Materials Science and Engineering, UC Berkeley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/>
              <a:t>Materials Sciences Division, Lawrence Berkeley National Lab</a:t>
            </a:r>
          </a:p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2400" dirty="0"/>
              <a:t>October 14, 2019</a:t>
            </a: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190500" y="304800"/>
            <a:ext cx="11811000" cy="1870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 fontAlgn="auto">
              <a:lnSpc>
                <a:spcPct val="110000"/>
              </a:lnSpc>
              <a:spcAft>
                <a:spcPts val="0"/>
              </a:spcAft>
            </a:pPr>
            <a:r>
              <a:rPr lang="en-US" dirty="0"/>
              <a:t>Design of Experiment and Machine Learning for the Optimization of Solar Cell Performance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5638800"/>
            <a:ext cx="1143000" cy="1143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232" y="4413598"/>
            <a:ext cx="4114800" cy="179670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0615" y="4436128"/>
            <a:ext cx="3238500" cy="17516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7962" y="5601183"/>
            <a:ext cx="2273152" cy="87284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24882" y="6474023"/>
            <a:ext cx="7933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Parts of talk adapted from presentations by </a:t>
            </a:r>
            <a:r>
              <a:rPr lang="en-US" sz="1400" dirty="0" err="1"/>
              <a:t>Lingfei</a:t>
            </a:r>
            <a:r>
              <a:rPr lang="en-US" sz="1400" dirty="0"/>
              <a:t> Wei, UC Berkeley and Southeastern U. Nanjing</a:t>
            </a:r>
          </a:p>
        </p:txBody>
      </p:sp>
    </p:spTree>
    <p:extLst>
      <p:ext uri="{BB962C8B-B14F-4D97-AF65-F5344CB8AC3E}">
        <p14:creationId xmlns:p14="http://schemas.microsoft.com/office/powerpoint/2010/main" val="20819077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854075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371600"/>
            <a:ext cx="5638800" cy="4114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u="sng" dirty="0"/>
              <a:t>Case Studies</a:t>
            </a:r>
          </a:p>
          <a:p>
            <a:r>
              <a:rPr lang="en-US" dirty="0">
                <a:solidFill>
                  <a:srgbClr val="FF0000"/>
                </a:solidFill>
              </a:rPr>
              <a:t>Simultaneous optimization of transparency and hole conductivity in solution-deposited </a:t>
            </a:r>
            <a:r>
              <a:rPr lang="en-US" dirty="0" err="1">
                <a:solidFill>
                  <a:srgbClr val="FF0000"/>
                </a:solidFill>
              </a:rPr>
              <a:t>CuZnS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Optimization of power conversion efficiency in solution-processed organic solar cells.</a:t>
            </a:r>
          </a:p>
          <a:p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034184"/>
            <a:ext cx="5638800" cy="30044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Concepts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Design of Experiment (DOE)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Support Vector Machine Regression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Machine Learning and Cross-Validation</a:t>
            </a:r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71109"/>
            <a:ext cx="5486400" cy="2362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Resources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Additional reading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Open source software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Commercial software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73730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5196627-6AE5-449B-9733-68044DF105BA}"/>
              </a:ext>
            </a:extLst>
          </p:cNvPr>
          <p:cNvSpPr txBox="1"/>
          <p:nvPr/>
        </p:nvSpPr>
        <p:spPr>
          <a:xfrm>
            <a:off x="3851564" y="1295400"/>
            <a:ext cx="735970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</a:t>
            </a:r>
            <a:r>
              <a:rPr lang="en-US" altLang="zh-CN" b="1" dirty="0"/>
              <a:t>ransparent Conducting materials (TCMs)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Transparency in certain wavelength range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Small resistivity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Materials: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Metal films: Au, Ag, Cu…(</a:t>
            </a:r>
            <a:r>
              <a:rPr lang="en-US" i="1" dirty="0"/>
              <a:t>t</a:t>
            </a:r>
            <a:r>
              <a:rPr lang="en-US" dirty="0"/>
              <a:t> &lt; 10 nm)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TCOs: ITO, IZO, AZO…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Conducting polymers: poly(thiophene)s (PT), Poly(fluorene)s…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Conductive carbon materials: CNTs, graphene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80B2F77-CB5F-436C-B25F-A2386D690BB1}"/>
              </a:ext>
            </a:extLst>
          </p:cNvPr>
          <p:cNvGrpSpPr/>
          <p:nvPr/>
        </p:nvGrpSpPr>
        <p:grpSpPr>
          <a:xfrm>
            <a:off x="419727" y="3688941"/>
            <a:ext cx="1652727" cy="369332"/>
            <a:chOff x="604780" y="5135117"/>
            <a:chExt cx="1652727" cy="369332"/>
          </a:xfrm>
        </p:grpSpPr>
        <p:cxnSp>
          <p:nvCxnSpPr>
            <p:cNvPr id="152" name="直接连接符 6">
              <a:extLst>
                <a:ext uri="{FF2B5EF4-FFF2-40B4-BE49-F238E27FC236}">
                  <a16:creationId xmlns:a16="http://schemas.microsoft.com/office/drawing/2014/main" id="{F124BF9C-7C1A-4AEF-BDA3-8239F1626B65}"/>
                </a:ext>
              </a:extLst>
            </p:cNvPr>
            <p:cNvCxnSpPr>
              <a:cxnSpLocks/>
            </p:cNvCxnSpPr>
            <p:nvPr/>
          </p:nvCxnSpPr>
          <p:spPr>
            <a:xfrm>
              <a:off x="604780" y="5323425"/>
              <a:ext cx="0" cy="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dash"/>
              <a:headEnd w="lg" len="lg"/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2F713F9A-29F3-464D-8B49-B654DB8780ED}"/>
                </a:ext>
              </a:extLst>
            </p:cNvPr>
            <p:cNvSpPr txBox="1"/>
            <p:nvPr/>
          </p:nvSpPr>
          <p:spPr>
            <a:xfrm>
              <a:off x="687847" y="513511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Applications</a:t>
              </a:r>
            </a:p>
          </p:txBody>
        </p:sp>
      </p:grpSp>
      <p:pic>
        <p:nvPicPr>
          <p:cNvPr id="1055" name="Graphic 1054">
            <a:extLst>
              <a:ext uri="{FF2B5EF4-FFF2-40B4-BE49-F238E27FC236}">
                <a16:creationId xmlns:a16="http://schemas.microsoft.com/office/drawing/2014/main" id="{D9923BAD-CE1C-47D3-AFE9-60A7407557D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89856" y="3776008"/>
            <a:ext cx="2685882" cy="2014412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2F12E5E5-C8BC-441B-80D4-ABA46205EAEE}"/>
              </a:ext>
            </a:extLst>
          </p:cNvPr>
          <p:cNvSpPr txBox="1"/>
          <p:nvPr/>
        </p:nvSpPr>
        <p:spPr>
          <a:xfrm>
            <a:off x="722193" y="5686079"/>
            <a:ext cx="1492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Touchscreen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BE6F338D-96FE-411B-87F3-D514DE667320}"/>
              </a:ext>
            </a:extLst>
          </p:cNvPr>
          <p:cNvSpPr/>
          <p:nvPr/>
        </p:nvSpPr>
        <p:spPr>
          <a:xfrm>
            <a:off x="3401759" y="5686079"/>
            <a:ext cx="1326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LCD layers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31443A86-A6AF-4540-8127-336A42413988}"/>
              </a:ext>
            </a:extLst>
          </p:cNvPr>
          <p:cNvSpPr/>
          <p:nvPr/>
        </p:nvSpPr>
        <p:spPr>
          <a:xfrm>
            <a:off x="8361392" y="5686079"/>
            <a:ext cx="7489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LEDs</a:t>
            </a:r>
          </a:p>
        </p:txBody>
      </p:sp>
      <p:pic>
        <p:nvPicPr>
          <p:cNvPr id="131" name="Picture 6" descr="ç¸å³å¾ç">
            <a:extLst>
              <a:ext uri="{FF2B5EF4-FFF2-40B4-BE49-F238E27FC236}">
                <a16:creationId xmlns:a16="http://schemas.microsoft.com/office/drawing/2014/main" id="{13CE726C-9EFE-467D-8C31-BD91AFB3B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4" t="353" r="10952" b="23584"/>
          <a:stretch/>
        </p:blipFill>
        <p:spPr bwMode="auto">
          <a:xfrm>
            <a:off x="7758857" y="4182749"/>
            <a:ext cx="2009411" cy="13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0" descr="âtouchscreenâçå¾çæç´¢ç»æ">
            <a:extLst>
              <a:ext uri="{FF2B5EF4-FFF2-40B4-BE49-F238E27FC236}">
                <a16:creationId xmlns:a16="http://schemas.microsoft.com/office/drawing/2014/main" id="{6B21F77A-10BC-4E43-843A-C4581DAB7F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6" t="9042" r="5311" b="12208"/>
          <a:stretch/>
        </p:blipFill>
        <p:spPr bwMode="auto">
          <a:xfrm>
            <a:off x="387002" y="4157722"/>
            <a:ext cx="2137715" cy="130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12" descr="ç¸å³å¾ç">
            <a:extLst>
              <a:ext uri="{FF2B5EF4-FFF2-40B4-BE49-F238E27FC236}">
                <a16:creationId xmlns:a16="http://schemas.microsoft.com/office/drawing/2014/main" id="{60EF2ACC-F65D-47D8-937D-2ADCB4C31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0463" y="4182749"/>
            <a:ext cx="1961085" cy="130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Rectangle 195">
            <a:extLst>
              <a:ext uri="{FF2B5EF4-FFF2-40B4-BE49-F238E27FC236}">
                <a16:creationId xmlns:a16="http://schemas.microsoft.com/office/drawing/2014/main" id="{9193D602-44EF-48C9-83A2-C14E67AB67B1}"/>
              </a:ext>
            </a:extLst>
          </p:cNvPr>
          <p:cNvSpPr/>
          <p:nvPr/>
        </p:nvSpPr>
        <p:spPr>
          <a:xfrm>
            <a:off x="10172590" y="5686079"/>
            <a:ext cx="15568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Photovoltaics</a:t>
            </a:r>
          </a:p>
        </p:txBody>
      </p:sp>
      <p:pic>
        <p:nvPicPr>
          <p:cNvPr id="1028" name="Picture 4" descr="ç¸å³å¾ç">
            <a:extLst>
              <a:ext uri="{FF2B5EF4-FFF2-40B4-BE49-F238E27FC236}">
                <a16:creationId xmlns:a16="http://schemas.microsoft.com/office/drawing/2014/main" id="{9DE258C9-1D36-4D34-9B3A-9954BE5E0F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97" r="8525" b="7720"/>
          <a:stretch/>
        </p:blipFill>
        <p:spPr bwMode="auto">
          <a:xfrm>
            <a:off x="387002" y="1295400"/>
            <a:ext cx="3370904" cy="223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âUV radiation monitorâçå¾çæç´¢ç»æ">
            <a:extLst>
              <a:ext uri="{FF2B5EF4-FFF2-40B4-BE49-F238E27FC236}">
                <a16:creationId xmlns:a16="http://schemas.microsoft.com/office/drawing/2014/main" id="{DEF492AC-01D8-435D-ABE8-7454A05C6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372" y="4124537"/>
            <a:ext cx="2436290" cy="137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AC741F-6C64-486D-9DA9-804624F34AAB}"/>
              </a:ext>
            </a:extLst>
          </p:cNvPr>
          <p:cNvSpPr/>
          <p:nvPr/>
        </p:nvSpPr>
        <p:spPr>
          <a:xfrm>
            <a:off x="5275040" y="5686079"/>
            <a:ext cx="2287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UV radiation monitor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Transparent conductors</a:t>
            </a:r>
          </a:p>
        </p:txBody>
      </p:sp>
    </p:spTree>
    <p:extLst>
      <p:ext uri="{BB962C8B-B14F-4D97-AF65-F5344CB8AC3E}">
        <p14:creationId xmlns:p14="http://schemas.microsoft.com/office/powerpoint/2010/main" val="2990561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0" grpId="0"/>
      <p:bldP spid="196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sky&#10;&#10;Description automatically generated">
            <a:extLst>
              <a:ext uri="{FF2B5EF4-FFF2-40B4-BE49-F238E27FC236}">
                <a16:creationId xmlns:a16="http://schemas.microsoft.com/office/drawing/2014/main" id="{7D38D41A-0E2D-46E6-8F65-7989512F4F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05" y="12509"/>
            <a:ext cx="6161527" cy="58183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16BD339-05E8-4BF2-9A11-96D23C7F7B9E}"/>
              </a:ext>
            </a:extLst>
          </p:cNvPr>
          <p:cNvGrpSpPr/>
          <p:nvPr/>
        </p:nvGrpSpPr>
        <p:grpSpPr>
          <a:xfrm>
            <a:off x="457200" y="347627"/>
            <a:ext cx="4463514" cy="3218993"/>
            <a:chOff x="1230656" y="67016"/>
            <a:chExt cx="4463514" cy="3218993"/>
          </a:xfrm>
        </p:grpSpPr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91E0509C-F706-4726-BC79-0C93EA9C15CA}"/>
                </a:ext>
              </a:extLst>
            </p:cNvPr>
            <p:cNvSpPr/>
            <p:nvPr/>
          </p:nvSpPr>
          <p:spPr>
            <a:xfrm>
              <a:off x="2167116" y="2012215"/>
              <a:ext cx="6078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/>
                <a:t>ZnS</a:t>
              </a:r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5D68CDE6-5EF9-49B8-B7DD-97F99AFB8341}"/>
                </a:ext>
              </a:extLst>
            </p:cNvPr>
            <p:cNvSpPr/>
            <p:nvPr/>
          </p:nvSpPr>
          <p:spPr>
            <a:xfrm>
              <a:off x="4305061" y="2916677"/>
              <a:ext cx="63350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err="1"/>
                <a:t>CuS</a:t>
              </a:r>
              <a:endParaRPr lang="en-US" dirty="0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9C00B23-16F4-4B05-99FD-E22DFA612E07}"/>
                </a:ext>
              </a:extLst>
            </p:cNvPr>
            <p:cNvGrpSpPr/>
            <p:nvPr/>
          </p:nvGrpSpPr>
          <p:grpSpPr>
            <a:xfrm>
              <a:off x="1230656" y="67016"/>
              <a:ext cx="4463514" cy="3123875"/>
              <a:chOff x="1230656" y="67016"/>
              <a:chExt cx="4463514" cy="3123875"/>
            </a:xfrm>
          </p:grpSpPr>
          <p:pic>
            <p:nvPicPr>
              <p:cNvPr id="8" name="Picture 7" descr="A picture containing map, text&#10;&#10;Description automatically generated">
                <a:extLst>
                  <a:ext uri="{FF2B5EF4-FFF2-40B4-BE49-F238E27FC236}">
                    <a16:creationId xmlns:a16="http://schemas.microsoft.com/office/drawing/2014/main" id="{41837D50-0466-443F-897A-604D95729C4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286" t="9661" r="25531" b="9394"/>
              <a:stretch/>
            </p:blipFill>
            <p:spPr>
              <a:xfrm>
                <a:off x="3457687" y="67016"/>
                <a:ext cx="2236483" cy="2944652"/>
              </a:xfrm>
              <a:prstGeom prst="rect">
                <a:avLst/>
              </a:prstGeom>
            </p:spPr>
          </p:pic>
          <p:pic>
            <p:nvPicPr>
              <p:cNvPr id="5" name="Picture 4" descr="A picture containing LEGO, toy&#10;&#10;Description automatically generated">
                <a:extLst>
                  <a:ext uri="{FF2B5EF4-FFF2-40B4-BE49-F238E27FC236}">
                    <a16:creationId xmlns:a16="http://schemas.microsoft.com/office/drawing/2014/main" id="{8136A300-C556-4AC6-B0F5-FA16878304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68" t="27245" r="24290" b="29524"/>
              <a:stretch/>
            </p:blipFill>
            <p:spPr>
              <a:xfrm>
                <a:off x="1230656" y="469823"/>
                <a:ext cx="2404838" cy="1573964"/>
              </a:xfrm>
              <a:prstGeom prst="rect">
                <a:avLst/>
              </a:prstGeom>
            </p:spPr>
          </p:pic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82A1A73-03F7-4DB9-BD30-3A1614D12858}"/>
                  </a:ext>
                </a:extLst>
              </p:cNvPr>
              <p:cNvGrpSpPr/>
              <p:nvPr/>
            </p:nvGrpSpPr>
            <p:grpSpPr>
              <a:xfrm>
                <a:off x="1674358" y="2452227"/>
                <a:ext cx="712166" cy="738664"/>
                <a:chOff x="1663222" y="2529070"/>
                <a:chExt cx="712166" cy="738664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380830E3-9D6B-4A5F-838E-2FEAE95E2107}"/>
                    </a:ext>
                  </a:extLst>
                </p:cNvPr>
                <p:cNvGrpSpPr/>
                <p:nvPr/>
              </p:nvGrpSpPr>
              <p:grpSpPr>
                <a:xfrm>
                  <a:off x="1663222" y="2583695"/>
                  <a:ext cx="232317" cy="607196"/>
                  <a:chOff x="2443053" y="2980141"/>
                  <a:chExt cx="269899" cy="705422"/>
                </a:xfrm>
              </p:grpSpPr>
              <p:pic>
                <p:nvPicPr>
                  <p:cNvPr id="17" name="Picture 16" descr="A picture containing LEGO, toy&#10;&#10;Description automatically generated">
                    <a:extLst>
                      <a:ext uri="{FF2B5EF4-FFF2-40B4-BE49-F238E27FC236}">
                        <a16:creationId xmlns:a16="http://schemas.microsoft.com/office/drawing/2014/main" id="{3CD79EA9-B176-455E-9675-A833DF0BA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87510" t="86261" r="7931" b="1034"/>
                  <a:stretch/>
                </p:blipFill>
                <p:spPr>
                  <a:xfrm>
                    <a:off x="2443053" y="3226965"/>
                    <a:ext cx="205666" cy="458598"/>
                  </a:xfrm>
                  <a:prstGeom prst="rect">
                    <a:avLst/>
                  </a:prstGeom>
                </p:spPr>
              </p:pic>
              <p:pic>
                <p:nvPicPr>
                  <p:cNvPr id="20" name="Picture 19" descr="A picture containing map, text&#10;&#10;Description automatically generated">
                    <a:extLst>
                      <a:ext uri="{FF2B5EF4-FFF2-40B4-BE49-F238E27FC236}">
                        <a16:creationId xmlns:a16="http://schemas.microsoft.com/office/drawing/2014/main" id="{A442FA01-8184-43AD-AE21-038441BFB39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97060" t="95624" r="1086" b="2257"/>
                  <a:stretch/>
                </p:blipFill>
                <p:spPr>
                  <a:xfrm>
                    <a:off x="2443053" y="2980141"/>
                    <a:ext cx="269899" cy="24682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C1A2C9BF-1847-4009-886D-7F7FCC9562D0}"/>
                    </a:ext>
                  </a:extLst>
                </p:cNvPr>
                <p:cNvSpPr txBox="1"/>
                <p:nvPr/>
              </p:nvSpPr>
              <p:spPr>
                <a:xfrm>
                  <a:off x="1814016" y="2529070"/>
                  <a:ext cx="561372" cy="73866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1" dirty="0"/>
                    <a:t>Cu</a:t>
                  </a:r>
                  <a:r>
                    <a:rPr lang="en-US" sz="1400" b="1" baseline="30000" dirty="0"/>
                    <a:t>2+</a:t>
                  </a:r>
                </a:p>
                <a:p>
                  <a:r>
                    <a:rPr lang="en-US" sz="1400" b="1" dirty="0"/>
                    <a:t>Zn</a:t>
                  </a:r>
                  <a:r>
                    <a:rPr lang="en-US" sz="1400" b="1" baseline="30000" dirty="0"/>
                    <a:t>2+</a:t>
                  </a:r>
                </a:p>
                <a:p>
                  <a:r>
                    <a:rPr lang="en-US" sz="1400" b="1" dirty="0"/>
                    <a:t>S</a:t>
                  </a:r>
                  <a:r>
                    <a:rPr lang="en-US" sz="1400" b="1" baseline="30000" dirty="0"/>
                    <a:t>2-</a:t>
                  </a:r>
                </a:p>
              </p:txBody>
            </p:sp>
          </p:grp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8459B4E-D397-462A-9BF9-406256763CFF}"/>
              </a:ext>
            </a:extLst>
          </p:cNvPr>
          <p:cNvSpPr/>
          <p:nvPr/>
        </p:nvSpPr>
        <p:spPr>
          <a:xfrm>
            <a:off x="304800" y="360711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Bulk </a:t>
            </a:r>
            <a:r>
              <a:rPr lang="en-US" dirty="0" err="1"/>
              <a:t>CuS</a:t>
            </a:r>
            <a:r>
              <a:rPr lang="en-US" dirty="0"/>
              <a:t>: p-type, </a:t>
            </a:r>
            <a:r>
              <a:rPr lang="en-US" dirty="0" err="1"/>
              <a:t>E</a:t>
            </a:r>
            <a:r>
              <a:rPr lang="en-US" baseline="-25000" dirty="0" err="1"/>
              <a:t>g</a:t>
            </a:r>
            <a:r>
              <a:rPr lang="en-US" dirty="0"/>
              <a:t>=~2.5 eV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ZnS: n-type, </a:t>
            </a:r>
            <a:r>
              <a:rPr lang="en-US" dirty="0" err="1"/>
              <a:t>E</a:t>
            </a:r>
            <a:r>
              <a:rPr lang="en-US" baseline="-25000" dirty="0" err="1"/>
              <a:t>g</a:t>
            </a:r>
            <a:r>
              <a:rPr lang="en-US" dirty="0"/>
              <a:t>=~3.6 eV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/>
              <a:t>Thin film synthesis methods: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Pulsed laser deposition (PLD)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Sputtering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Electron-beam evaporation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Chemical bath deposition (CBD)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0000FF"/>
                </a:solidFill>
              </a:rPr>
              <a:t>(</a:t>
            </a:r>
            <a:r>
              <a:rPr lang="en-US" dirty="0" err="1">
                <a:solidFill>
                  <a:srgbClr val="0000FF"/>
                </a:solidFill>
              </a:rPr>
              <a:t>CuS</a:t>
            </a:r>
            <a:r>
              <a:rPr lang="en-US" dirty="0">
                <a:solidFill>
                  <a:srgbClr val="0000FF"/>
                </a:solidFill>
              </a:rPr>
              <a:t>)</a:t>
            </a:r>
            <a:r>
              <a:rPr lang="en-US" baseline="-25000" dirty="0">
                <a:solidFill>
                  <a:srgbClr val="0000FF"/>
                </a:solidFill>
              </a:rPr>
              <a:t>x</a:t>
            </a:r>
            <a:r>
              <a:rPr lang="en-US" dirty="0">
                <a:solidFill>
                  <a:srgbClr val="0000FF"/>
                </a:solidFill>
              </a:rPr>
              <a:t>(ZnS)</a:t>
            </a:r>
            <a:r>
              <a:rPr lang="en-US" baseline="-25000" dirty="0">
                <a:solidFill>
                  <a:srgbClr val="0000FF"/>
                </a:solidFill>
              </a:rPr>
              <a:t>1-x</a:t>
            </a:r>
            <a:r>
              <a:rPr lang="en-US" dirty="0">
                <a:solidFill>
                  <a:srgbClr val="0000FF"/>
                </a:solidFill>
              </a:rPr>
              <a:t> nanocomposite: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hole conductivity &gt;1000 S cm</a:t>
            </a:r>
            <a:r>
              <a:rPr lang="en-US" baseline="30000" dirty="0">
                <a:solidFill>
                  <a:srgbClr val="0000FF"/>
                </a:solidFill>
              </a:rPr>
              <a:t>-1</a:t>
            </a:r>
            <a:r>
              <a:rPr lang="en-US" dirty="0">
                <a:solidFill>
                  <a:srgbClr val="0000FF"/>
                </a:solidFill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optical transmission above 70%</a:t>
            </a:r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11FDEEC-E2E9-42C3-9D28-108C94BBAF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05" y="8938"/>
            <a:ext cx="6169091" cy="5825455"/>
          </a:xfrm>
          <a:prstGeom prst="rect">
            <a:avLst/>
          </a:prstGeom>
        </p:spPr>
      </p:pic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15441268-BC82-48B0-B92A-740B32D8AF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05" y="8938"/>
            <a:ext cx="6169091" cy="5825455"/>
          </a:xfrm>
          <a:prstGeom prst="rect">
            <a:avLst/>
          </a:prstGeom>
        </p:spPr>
      </p:pic>
      <p:pic>
        <p:nvPicPr>
          <p:cNvPr id="1256" name="Picture 1255" descr="A close up of a logo&#10;&#10;Description automatically generated">
            <a:extLst>
              <a:ext uri="{FF2B5EF4-FFF2-40B4-BE49-F238E27FC236}">
                <a16:creationId xmlns:a16="http://schemas.microsoft.com/office/drawing/2014/main" id="{7103302F-5BC1-43B8-9125-DF1DD27D2E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905" y="8938"/>
            <a:ext cx="6169091" cy="5825455"/>
          </a:xfrm>
          <a:prstGeom prst="rect">
            <a:avLst/>
          </a:prstGeom>
        </p:spPr>
      </p:pic>
      <p:pic>
        <p:nvPicPr>
          <p:cNvPr id="1258" name="Picture 1257">
            <a:extLst>
              <a:ext uri="{FF2B5EF4-FFF2-40B4-BE49-F238E27FC236}">
                <a16:creationId xmlns:a16="http://schemas.microsoft.com/office/drawing/2014/main" id="{F293355A-1A49-4223-8909-A4BD830009E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95"/>
          <a:stretch/>
        </p:blipFill>
        <p:spPr>
          <a:xfrm>
            <a:off x="6018905" y="457200"/>
            <a:ext cx="6169091" cy="5377193"/>
          </a:xfrm>
          <a:prstGeom prst="rect">
            <a:avLst/>
          </a:prstGeom>
        </p:spPr>
      </p:pic>
      <p:sp>
        <p:nvSpPr>
          <p:cNvPr id="4108" name="TextBox 4107">
            <a:extLst>
              <a:ext uri="{FF2B5EF4-FFF2-40B4-BE49-F238E27FC236}">
                <a16:creationId xmlns:a16="http://schemas.microsoft.com/office/drawing/2014/main" id="{98E00888-D5CF-4CF6-BFAD-2012F536BBE5}"/>
              </a:ext>
            </a:extLst>
          </p:cNvPr>
          <p:cNvSpPr txBox="1"/>
          <p:nvPr/>
        </p:nvSpPr>
        <p:spPr>
          <a:xfrm>
            <a:off x="5773739" y="5473869"/>
            <a:ext cx="320844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Cu/Zn ratio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temperature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Reaction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Concentration of Na</a:t>
            </a:r>
            <a:r>
              <a:rPr lang="en-US" baseline="-25000" dirty="0"/>
              <a:t>2</a:t>
            </a:r>
            <a:r>
              <a:rPr lang="en-US" dirty="0"/>
              <a:t>EDTA</a:t>
            </a:r>
          </a:p>
        </p:txBody>
      </p:sp>
      <p:sp>
        <p:nvSpPr>
          <p:cNvPr id="381" name="Rectangle 380">
            <a:extLst>
              <a:ext uri="{FF2B5EF4-FFF2-40B4-BE49-F238E27FC236}">
                <a16:creationId xmlns:a16="http://schemas.microsoft.com/office/drawing/2014/main" id="{00EC815A-7723-45C8-80FB-3BF5BC3EDF40}"/>
              </a:ext>
            </a:extLst>
          </p:cNvPr>
          <p:cNvSpPr/>
          <p:nvPr/>
        </p:nvSpPr>
        <p:spPr>
          <a:xfrm>
            <a:off x="10073127" y="5879694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698FCE"/>
                </a:solidFill>
              </a:rPr>
              <a:t>Machine Learning</a:t>
            </a:r>
          </a:p>
        </p:txBody>
      </p:sp>
      <p:sp>
        <p:nvSpPr>
          <p:cNvPr id="382" name="íślïdè">
            <a:extLst>
              <a:ext uri="{FF2B5EF4-FFF2-40B4-BE49-F238E27FC236}">
                <a16:creationId xmlns:a16="http://schemas.microsoft.com/office/drawing/2014/main" id="{5FF283EF-BAE8-48FD-A4DA-061FA36D17A7}"/>
              </a:ext>
            </a:extLst>
          </p:cNvPr>
          <p:cNvSpPr/>
          <p:nvPr/>
        </p:nvSpPr>
        <p:spPr bwMode="auto">
          <a:xfrm rot="8080889">
            <a:off x="9038282" y="5615519"/>
            <a:ext cx="899810" cy="898283"/>
          </a:xfrm>
          <a:custGeom>
            <a:avLst/>
            <a:gdLst>
              <a:gd name="T0" fmla="*/ 630 w 775"/>
              <a:gd name="T1" fmla="*/ 746 h 772"/>
              <a:gd name="T2" fmla="*/ 628 w 775"/>
              <a:gd name="T3" fmla="*/ 747 h 772"/>
              <a:gd name="T4" fmla="*/ 533 w 775"/>
              <a:gd name="T5" fmla="*/ 772 h 772"/>
              <a:gd name="T6" fmla="*/ 385 w 775"/>
              <a:gd name="T7" fmla="*/ 641 h 772"/>
              <a:gd name="T8" fmla="*/ 418 w 775"/>
              <a:gd name="T9" fmla="*/ 537 h 772"/>
              <a:gd name="T10" fmla="*/ 421 w 775"/>
              <a:gd name="T11" fmla="*/ 529 h 772"/>
              <a:gd name="T12" fmla="*/ 34 w 775"/>
              <a:gd name="T13" fmla="*/ 159 h 772"/>
              <a:gd name="T14" fmla="*/ 37 w 775"/>
              <a:gd name="T15" fmla="*/ 37 h 772"/>
              <a:gd name="T16" fmla="*/ 37 w 775"/>
              <a:gd name="T17" fmla="*/ 37 h 772"/>
              <a:gd name="T18" fmla="*/ 159 w 775"/>
              <a:gd name="T19" fmla="*/ 34 h 772"/>
              <a:gd name="T20" fmla="*/ 527 w 775"/>
              <a:gd name="T21" fmla="*/ 419 h 772"/>
              <a:gd name="T22" fmla="*/ 540 w 775"/>
              <a:gd name="T23" fmla="*/ 416 h 772"/>
              <a:gd name="T24" fmla="*/ 643 w 775"/>
              <a:gd name="T25" fmla="*/ 382 h 772"/>
              <a:gd name="T26" fmla="*/ 775 w 775"/>
              <a:gd name="T27" fmla="*/ 530 h 772"/>
              <a:gd name="T28" fmla="*/ 749 w 775"/>
              <a:gd name="T29" fmla="*/ 625 h 772"/>
              <a:gd name="T30" fmla="*/ 749 w 775"/>
              <a:gd name="T31" fmla="*/ 627 h 772"/>
              <a:gd name="T32" fmla="*/ 745 w 775"/>
              <a:gd name="T33" fmla="*/ 623 h 772"/>
              <a:gd name="T34" fmla="*/ 646 w 775"/>
              <a:gd name="T35" fmla="*/ 524 h 772"/>
              <a:gd name="T36" fmla="*/ 567 w 775"/>
              <a:gd name="T37" fmla="*/ 564 h 772"/>
              <a:gd name="T38" fmla="*/ 527 w 775"/>
              <a:gd name="T39" fmla="*/ 644 h 772"/>
              <a:gd name="T40" fmla="*/ 625 w 775"/>
              <a:gd name="T41" fmla="*/ 742 h 772"/>
              <a:gd name="T42" fmla="*/ 630 w 775"/>
              <a:gd name="T43" fmla="*/ 746 h 772"/>
              <a:gd name="T44" fmla="*/ 129 w 775"/>
              <a:gd name="T45" fmla="*/ 129 h 772"/>
              <a:gd name="T46" fmla="*/ 71 w 775"/>
              <a:gd name="T47" fmla="*/ 129 h 772"/>
              <a:gd name="T48" fmla="*/ 71 w 775"/>
              <a:gd name="T49" fmla="*/ 70 h 772"/>
              <a:gd name="T50" fmla="*/ 129 w 775"/>
              <a:gd name="T51" fmla="*/ 70 h 772"/>
              <a:gd name="T52" fmla="*/ 129 w 775"/>
              <a:gd name="T53" fmla="*/ 129 h 7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775" h="772">
                <a:moveTo>
                  <a:pt x="630" y="746"/>
                </a:moveTo>
                <a:cubicBezTo>
                  <a:pt x="628" y="747"/>
                  <a:pt x="628" y="747"/>
                  <a:pt x="628" y="747"/>
                </a:cubicBezTo>
                <a:cubicBezTo>
                  <a:pt x="533" y="772"/>
                  <a:pt x="533" y="772"/>
                  <a:pt x="533" y="772"/>
                </a:cubicBezTo>
                <a:cubicBezTo>
                  <a:pt x="385" y="641"/>
                  <a:pt x="385" y="641"/>
                  <a:pt x="385" y="641"/>
                </a:cubicBezTo>
                <a:cubicBezTo>
                  <a:pt x="418" y="537"/>
                  <a:pt x="418" y="537"/>
                  <a:pt x="418" y="537"/>
                </a:cubicBezTo>
                <a:cubicBezTo>
                  <a:pt x="421" y="529"/>
                  <a:pt x="421" y="529"/>
                  <a:pt x="421" y="529"/>
                </a:cubicBezTo>
                <a:cubicBezTo>
                  <a:pt x="34" y="159"/>
                  <a:pt x="34" y="159"/>
                  <a:pt x="34" y="159"/>
                </a:cubicBezTo>
                <a:cubicBezTo>
                  <a:pt x="0" y="127"/>
                  <a:pt x="4" y="70"/>
                  <a:pt x="37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70" y="4"/>
                  <a:pt x="127" y="0"/>
                  <a:pt x="159" y="34"/>
                </a:cubicBezTo>
                <a:cubicBezTo>
                  <a:pt x="527" y="419"/>
                  <a:pt x="527" y="419"/>
                  <a:pt x="527" y="419"/>
                </a:cubicBezTo>
                <a:cubicBezTo>
                  <a:pt x="540" y="416"/>
                  <a:pt x="540" y="416"/>
                  <a:pt x="540" y="416"/>
                </a:cubicBezTo>
                <a:cubicBezTo>
                  <a:pt x="643" y="382"/>
                  <a:pt x="643" y="382"/>
                  <a:pt x="643" y="382"/>
                </a:cubicBezTo>
                <a:cubicBezTo>
                  <a:pt x="775" y="530"/>
                  <a:pt x="775" y="530"/>
                  <a:pt x="775" y="530"/>
                </a:cubicBezTo>
                <a:cubicBezTo>
                  <a:pt x="749" y="625"/>
                  <a:pt x="749" y="625"/>
                  <a:pt x="749" y="625"/>
                </a:cubicBezTo>
                <a:cubicBezTo>
                  <a:pt x="749" y="627"/>
                  <a:pt x="749" y="627"/>
                  <a:pt x="749" y="627"/>
                </a:cubicBezTo>
                <a:cubicBezTo>
                  <a:pt x="745" y="623"/>
                  <a:pt x="745" y="623"/>
                  <a:pt x="745" y="623"/>
                </a:cubicBezTo>
                <a:cubicBezTo>
                  <a:pt x="646" y="524"/>
                  <a:pt x="646" y="524"/>
                  <a:pt x="646" y="524"/>
                </a:cubicBezTo>
                <a:cubicBezTo>
                  <a:pt x="567" y="564"/>
                  <a:pt x="567" y="564"/>
                  <a:pt x="567" y="564"/>
                </a:cubicBezTo>
                <a:cubicBezTo>
                  <a:pt x="527" y="644"/>
                  <a:pt x="527" y="644"/>
                  <a:pt x="527" y="644"/>
                </a:cubicBezTo>
                <a:cubicBezTo>
                  <a:pt x="625" y="742"/>
                  <a:pt x="625" y="742"/>
                  <a:pt x="625" y="742"/>
                </a:cubicBezTo>
                <a:cubicBezTo>
                  <a:pt x="630" y="746"/>
                  <a:pt x="630" y="746"/>
                  <a:pt x="630" y="746"/>
                </a:cubicBezTo>
                <a:close/>
                <a:moveTo>
                  <a:pt x="129" y="129"/>
                </a:moveTo>
                <a:cubicBezTo>
                  <a:pt x="113" y="145"/>
                  <a:pt x="87" y="145"/>
                  <a:pt x="71" y="129"/>
                </a:cubicBezTo>
                <a:cubicBezTo>
                  <a:pt x="55" y="113"/>
                  <a:pt x="55" y="86"/>
                  <a:pt x="71" y="70"/>
                </a:cubicBezTo>
                <a:cubicBezTo>
                  <a:pt x="87" y="54"/>
                  <a:pt x="113" y="54"/>
                  <a:pt x="129" y="70"/>
                </a:cubicBezTo>
                <a:cubicBezTo>
                  <a:pt x="145" y="86"/>
                  <a:pt x="145" y="113"/>
                  <a:pt x="129" y="12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rm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0227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8" grpId="0"/>
      <p:bldP spid="381" grpId="0"/>
      <p:bldP spid="38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round DOE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9E584C-C932-4F95-AF7A-EBC9C52AF5D0}"/>
              </a:ext>
            </a:extLst>
          </p:cNvPr>
          <p:cNvSpPr/>
          <p:nvPr/>
        </p:nvSpPr>
        <p:spPr>
          <a:xfrm>
            <a:off x="381000" y="914400"/>
            <a:ext cx="5257800" cy="22929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Factors and levels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Cu/(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Cu+Zn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): 2 levels,  0.65 and 0.85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Temperature: 4 levels, 60-90 C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Time: 4 levels, 30-120 minutes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</a:t>
            </a:r>
            <a:r>
              <a:rPr lang="en-US" baseline="-25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EDTA concentration: 4 levels, 20-100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mM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Aft>
                <a:spcPts val="300"/>
              </a:spcAft>
            </a:pPr>
            <a:endParaRPr lang="en-US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spcAft>
                <a:spcPts val="300"/>
              </a:spcAft>
            </a:pP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factorial design = 2</a:t>
            </a:r>
            <a:r>
              <a:rPr lang="en-US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*4</a:t>
            </a:r>
            <a:r>
              <a:rPr lang="en-US" i="1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en-US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128 sets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071" y="2411563"/>
            <a:ext cx="5206681" cy="40134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5760481"/>
            <a:ext cx="6096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Parameter range based on Xu, X.; Bullock, J.; </a:t>
            </a:r>
            <a:r>
              <a:rPr lang="en-US" sz="1200" dirty="0" err="1"/>
              <a:t>Schelhas</a:t>
            </a:r>
            <a:r>
              <a:rPr lang="en-US" sz="1200" dirty="0"/>
              <a:t>, L. T.; Stutz, E. Z.; Fonseca, J. J.; Hettick, M.; Pool, V. L.; Tai, K. F.; Toney, M. F.; Fang, X.; Javey, A.; Wong, L. H.; Ager, J. W. Chemical Bath Deposition of P-Type Transparent, Highly Conducting (</a:t>
            </a:r>
            <a:r>
              <a:rPr lang="en-US" sz="1200" dirty="0" err="1"/>
              <a:t>CuS</a:t>
            </a:r>
            <a:r>
              <a:rPr lang="en-US" sz="1200" dirty="0"/>
              <a:t>)x:(</a:t>
            </a:r>
            <a:r>
              <a:rPr lang="en-US" sz="1200" dirty="0" err="1"/>
              <a:t>ZnS</a:t>
            </a:r>
            <a:r>
              <a:rPr lang="en-US" sz="1200" dirty="0"/>
              <a:t>)1-x Nanocomposite Thin Films and Fabrication of Si Heterojunction Solar Cells. </a:t>
            </a:r>
            <a:r>
              <a:rPr lang="en-US" sz="1200" i="1" dirty="0">
                <a:hlinkClick r:id="rId4"/>
              </a:rPr>
              <a:t>Nano Lett.</a:t>
            </a:r>
            <a:r>
              <a:rPr lang="en-US" sz="1200" dirty="0">
                <a:hlinkClick r:id="rId4"/>
              </a:rPr>
              <a:t> </a:t>
            </a:r>
            <a:r>
              <a:rPr lang="en-US" sz="1200" b="1" dirty="0">
                <a:hlinkClick r:id="rId4"/>
              </a:rPr>
              <a:t>2016</a:t>
            </a:r>
            <a:r>
              <a:rPr lang="en-US" sz="1200" dirty="0">
                <a:hlinkClick r:id="rId4"/>
              </a:rPr>
              <a:t>, </a:t>
            </a:r>
            <a:r>
              <a:rPr lang="en-US" sz="1200" i="1" dirty="0">
                <a:hlinkClick r:id="rId4"/>
              </a:rPr>
              <a:t>16</a:t>
            </a:r>
            <a:r>
              <a:rPr lang="en-US" sz="1200" dirty="0">
                <a:hlinkClick r:id="rId4"/>
              </a:rPr>
              <a:t>, 1925–1932.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6283712" y="962715"/>
            <a:ext cx="5867400" cy="131574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spcAft>
                <a:spcPts val="300"/>
              </a:spcAft>
            </a:pPr>
            <a:r>
              <a:rPr lang="en-US" b="1" dirty="0"/>
              <a:t>1/4 Generalized subset design</a:t>
            </a:r>
          </a:p>
          <a:p>
            <a:pPr algn="ctr">
              <a:spcAft>
                <a:spcPts val="300"/>
              </a:spcAft>
            </a:pPr>
            <a:r>
              <a:rPr lang="en-US" dirty="0"/>
              <a:t>16 experiments for each 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Cu/(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Cu+Zn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level</a:t>
            </a:r>
            <a:endParaRPr lang="en-US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Balanced: levels appear the same number of times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/>
              <a:t>Orthogonal: levels are not correlated with other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/>
          <a:srcRect r="3374" b="7587"/>
          <a:stretch/>
        </p:blipFill>
        <p:spPr>
          <a:xfrm>
            <a:off x="952500" y="3352543"/>
            <a:ext cx="4114800" cy="235979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400800" y="6492835"/>
            <a:ext cx="191590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 package: </a:t>
            </a:r>
            <a:r>
              <a:rPr lang="en-US" sz="1400" dirty="0" err="1">
                <a:hlinkClick r:id="rId6"/>
              </a:rPr>
              <a:t>oa.design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82144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6" grpId="0" animBg="1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D1ACF94-1CC7-484A-B342-28C7867F4177}"/>
              </a:ext>
            </a:extLst>
          </p:cNvPr>
          <p:cNvSpPr/>
          <p:nvPr/>
        </p:nvSpPr>
        <p:spPr>
          <a:xfrm>
            <a:off x="8229600" y="104017"/>
            <a:ext cx="2401619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gradFill flip="none" rotWithShape="1">
                  <a:gsLst>
                    <a:gs pos="0">
                      <a:srgbClr val="969EC2">
                        <a:shade val="30000"/>
                        <a:satMod val="115000"/>
                      </a:srgbClr>
                    </a:gs>
                    <a:gs pos="50000">
                      <a:srgbClr val="969EC2">
                        <a:shade val="67500"/>
                        <a:satMod val="115000"/>
                      </a:srgbClr>
                    </a:gs>
                    <a:gs pos="100000">
                      <a:srgbClr val="969EC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1</a:t>
            </a:r>
            <a:r>
              <a:rPr lang="en-US" sz="3200" baseline="30000" dirty="0">
                <a:ln w="0"/>
                <a:gradFill flip="none" rotWithShape="1">
                  <a:gsLst>
                    <a:gs pos="0">
                      <a:srgbClr val="969EC2">
                        <a:shade val="30000"/>
                        <a:satMod val="115000"/>
                      </a:srgbClr>
                    </a:gs>
                    <a:gs pos="50000">
                      <a:srgbClr val="969EC2">
                        <a:shade val="67500"/>
                        <a:satMod val="115000"/>
                      </a:srgbClr>
                    </a:gs>
                    <a:gs pos="100000">
                      <a:srgbClr val="969EC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st</a:t>
            </a:r>
            <a:r>
              <a:rPr lang="en-US" sz="3200" dirty="0">
                <a:ln w="0"/>
                <a:gradFill flip="none" rotWithShape="1">
                  <a:gsLst>
                    <a:gs pos="0">
                      <a:srgbClr val="969EC2">
                        <a:shade val="30000"/>
                        <a:satMod val="115000"/>
                      </a:srgbClr>
                    </a:gs>
                    <a:gs pos="50000">
                      <a:srgbClr val="969EC2">
                        <a:shade val="67500"/>
                        <a:satMod val="115000"/>
                      </a:srgbClr>
                    </a:gs>
                    <a:gs pos="100000">
                      <a:srgbClr val="969EC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 Run DoE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9CCF6D4-F540-47C0-A875-FED2C71B7A6D}"/>
              </a:ext>
            </a:extLst>
          </p:cNvPr>
          <p:cNvSpPr/>
          <p:nvPr/>
        </p:nvSpPr>
        <p:spPr>
          <a:xfrm>
            <a:off x="7996413" y="2050476"/>
            <a:ext cx="3825013" cy="18728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b="1" dirty="0">
                <a:latin typeface="Arial-BoldMT-Identity-H"/>
              </a:rPr>
              <a:t>Figure of Merit </a:t>
            </a:r>
            <a:r>
              <a:rPr lang="en-US" dirty="0">
                <a:latin typeface="Arial-BoldMT-Identity-H"/>
              </a:rPr>
              <a:t>(</a:t>
            </a:r>
            <a:r>
              <a:rPr lang="en-US" dirty="0" err="1">
                <a:latin typeface="Arial-BoldMT-Identity-H"/>
              </a:rPr>
              <a:t>FoM</a:t>
            </a:r>
            <a:r>
              <a:rPr lang="en-US" dirty="0">
                <a:latin typeface="Arial-BoldMT-Identity-H"/>
              </a:rPr>
              <a:t>,</a:t>
            </a:r>
            <a:r>
              <a:rPr lang="en-US" dirty="0"/>
              <a:t> </a:t>
            </a:r>
            <a:r>
              <a:rPr lang="en-US" dirty="0">
                <a:latin typeface="Arial-BoldMT-Identity-H"/>
              </a:rPr>
              <a:t>µS)</a:t>
            </a:r>
          </a:p>
          <a:p>
            <a:endParaRPr lang="en-US" b="1" dirty="0">
              <a:latin typeface="Arial-BoldMT-Identity-H"/>
            </a:endParaRPr>
          </a:p>
          <a:p>
            <a:r>
              <a:rPr lang="el-GR" i="1" dirty="0">
                <a:latin typeface="Arial-BoldMT-Identity-H"/>
              </a:rPr>
              <a:t>Φ</a:t>
            </a:r>
            <a:r>
              <a:rPr lang="en-US" baseline="-25000" dirty="0">
                <a:latin typeface="Arial-BoldMT-Identity-H"/>
              </a:rPr>
              <a:t>TC</a:t>
            </a:r>
            <a:r>
              <a:rPr lang="en-US" dirty="0">
                <a:latin typeface="Arial-BoldMT-Identity-H"/>
              </a:rPr>
              <a:t>=</a:t>
            </a:r>
            <a:r>
              <a:rPr lang="en-US" i="1" dirty="0">
                <a:latin typeface="Arial-BoldMT-Identity-H"/>
              </a:rPr>
              <a:t>T</a:t>
            </a:r>
            <a:r>
              <a:rPr lang="en-US" baseline="30000" dirty="0">
                <a:latin typeface="Arial-BoldMT-Identity-H"/>
              </a:rPr>
              <a:t>10</a:t>
            </a:r>
            <a:r>
              <a:rPr lang="en-US" dirty="0">
                <a:latin typeface="Arial-BoldMT-Identity-H"/>
              </a:rPr>
              <a:t>/</a:t>
            </a:r>
            <a:r>
              <a:rPr lang="en-US" i="1" dirty="0" err="1">
                <a:latin typeface="Arial-BoldMT-Identity-H"/>
              </a:rPr>
              <a:t>R</a:t>
            </a:r>
            <a:r>
              <a:rPr lang="en-US" baseline="-25000" dirty="0" err="1">
                <a:latin typeface="Arial-BoldMT-Identity-H"/>
              </a:rPr>
              <a:t>s</a:t>
            </a:r>
            <a:endParaRPr lang="en-US" baseline="-25000" dirty="0">
              <a:latin typeface="Arial-BoldMT-Identity-H"/>
            </a:endParaRPr>
          </a:p>
          <a:p>
            <a:endParaRPr lang="en-US" dirty="0">
              <a:latin typeface="Arial-BoldMT-Identity-H"/>
            </a:endParaRPr>
          </a:p>
          <a:p>
            <a:r>
              <a:rPr lang="en-US" sz="1600" i="1" dirty="0">
                <a:latin typeface="Arial-BoldMT-Identity-H"/>
              </a:rPr>
              <a:t>T</a:t>
            </a:r>
            <a:r>
              <a:rPr lang="en-US" sz="1600" dirty="0">
                <a:latin typeface="Arial-BoldMT-Identity-H"/>
              </a:rPr>
              <a:t>: transmittance (380-780 nm)</a:t>
            </a:r>
            <a:br>
              <a:rPr lang="en-US" sz="1600" dirty="0"/>
            </a:br>
            <a:r>
              <a:rPr lang="en-US" sz="1600" i="1" dirty="0"/>
              <a:t>R</a:t>
            </a:r>
            <a:r>
              <a:rPr lang="en-US" sz="1600" baseline="-25000" dirty="0"/>
              <a:t>s</a:t>
            </a:r>
            <a:r>
              <a:rPr lang="en-US" sz="1600" dirty="0"/>
              <a:t>: </a:t>
            </a:r>
            <a:r>
              <a:rPr lang="en-US" altLang="zh-CN" sz="1600" dirty="0"/>
              <a:t>sheet resistance (</a:t>
            </a:r>
            <a:r>
              <a:rPr lang="en-US" altLang="zh-CN" sz="1600" dirty="0">
                <a:latin typeface="Symbol" panose="05050102010706020507" pitchFamily="18" charset="2"/>
              </a:rPr>
              <a:t>W</a:t>
            </a:r>
            <a:r>
              <a:rPr lang="en-US" altLang="zh-CN" sz="1600" dirty="0"/>
              <a:t>/□)</a:t>
            </a:r>
            <a:endParaRPr lang="en-US" sz="1600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C4ADB47-6A7B-43CF-A8D1-ADCC387883AD}"/>
              </a:ext>
            </a:extLst>
          </p:cNvPr>
          <p:cNvSpPr/>
          <p:nvPr/>
        </p:nvSpPr>
        <p:spPr>
          <a:xfrm>
            <a:off x="7021114" y="2986903"/>
            <a:ext cx="811522" cy="365897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65" y="82246"/>
            <a:ext cx="6554672" cy="6463318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609600" y="3505200"/>
            <a:ext cx="548640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999343" y="6176232"/>
            <a:ext cx="47500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3-4 repetitions per set, 109 total experiments</a:t>
            </a:r>
          </a:p>
        </p:txBody>
      </p:sp>
    </p:spTree>
    <p:extLst>
      <p:ext uri="{BB962C8B-B14F-4D97-AF65-F5344CB8AC3E}">
        <p14:creationId xmlns:p14="http://schemas.microsoft.com/office/powerpoint/2010/main" val="2956010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52" y="228600"/>
            <a:ext cx="10296096" cy="6019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0" y="6384447"/>
            <a:ext cx="7961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Wei, L.; Xu, X.; Gurudayal; Bullock, J.; Ager, J. W. Machine Learning Optimization of P-Type Transparent Conducting Films. </a:t>
            </a:r>
            <a:r>
              <a:rPr lang="en-US" sz="1200" i="1" dirty="0">
                <a:hlinkClick r:id="rId4"/>
              </a:rPr>
              <a:t>Chem. Mater.</a:t>
            </a:r>
            <a:r>
              <a:rPr lang="en-US" sz="1200" dirty="0">
                <a:hlinkClick r:id="rId4"/>
              </a:rPr>
              <a:t> </a:t>
            </a:r>
            <a:r>
              <a:rPr lang="en-US" sz="1200" b="1" dirty="0">
                <a:hlinkClick r:id="rId4"/>
              </a:rPr>
              <a:t>2019</a:t>
            </a:r>
            <a:r>
              <a:rPr lang="en-US" sz="1200" dirty="0">
                <a:hlinkClick r:id="rId4"/>
              </a:rPr>
              <a:t>, </a:t>
            </a:r>
            <a:r>
              <a:rPr lang="en-US" sz="1200" i="1" dirty="0">
                <a:hlinkClick r:id="rId4"/>
              </a:rPr>
              <a:t>31</a:t>
            </a:r>
            <a:r>
              <a:rPr lang="en-US" sz="1200" dirty="0">
                <a:hlinkClick r:id="rId4"/>
              </a:rPr>
              <a:t>, 7340–7350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81627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4406"/>
            <a:ext cx="10515600" cy="85407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</a:t>
            </a:r>
            <a:r>
              <a:rPr lang="en-US" sz="4000" baseline="30000" dirty="0"/>
              <a:t>st</a:t>
            </a:r>
            <a:r>
              <a:rPr lang="en-US" sz="4000" dirty="0"/>
              <a:t> run statistics analysis </a:t>
            </a:r>
            <a:br>
              <a:rPr lang="en-US" sz="4000" dirty="0"/>
            </a:br>
            <a:r>
              <a:rPr lang="en-US" sz="4000" dirty="0"/>
              <a:t>(analysis of variance, ANOVA)</a:t>
            </a:r>
            <a:br>
              <a:rPr lang="en-US" dirty="0"/>
            </a:b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6384447"/>
            <a:ext cx="7961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Wei, L.; Xu, X.; Gurudayal; Bullock, J.; Ager, J. W. Machine Learning Optimization of P-Type Transparent Conducting Films. </a:t>
            </a:r>
            <a:r>
              <a:rPr lang="en-US" sz="1200" i="1" dirty="0">
                <a:hlinkClick r:id="rId3"/>
              </a:rPr>
              <a:t>Chem. Mater.</a:t>
            </a:r>
            <a:r>
              <a:rPr lang="en-US" sz="1200" dirty="0">
                <a:hlinkClick r:id="rId3"/>
              </a:rPr>
              <a:t> </a:t>
            </a:r>
            <a:r>
              <a:rPr lang="en-US" sz="1200" b="1" dirty="0">
                <a:hlinkClick r:id="rId3"/>
              </a:rPr>
              <a:t>2019</a:t>
            </a:r>
            <a:r>
              <a:rPr lang="en-US" sz="1200" dirty="0">
                <a:hlinkClick r:id="rId3"/>
              </a:rPr>
              <a:t>, </a:t>
            </a:r>
            <a:r>
              <a:rPr lang="en-US" sz="1200" i="1" dirty="0">
                <a:hlinkClick r:id="rId3"/>
              </a:rPr>
              <a:t>31</a:t>
            </a:r>
            <a:r>
              <a:rPr lang="en-US" sz="1200" dirty="0">
                <a:hlinkClick r:id="rId3"/>
              </a:rPr>
              <a:t>, 7340–7350</a:t>
            </a:r>
            <a:r>
              <a:rPr lang="en-US" sz="12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307830"/>
            <a:ext cx="6188929" cy="45754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6600" y="4986027"/>
            <a:ext cx="4818416" cy="9493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086600" y="2286000"/>
            <a:ext cx="4952999" cy="10556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800" i="1" dirty="0"/>
              <a:t>All 4 factors contribute to the observed variance in </a:t>
            </a:r>
            <a:r>
              <a:rPr lang="en-US" sz="2800" i="1" dirty="0" err="1"/>
              <a:t>FoM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1857097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854075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371600"/>
            <a:ext cx="5638800" cy="4114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u="sng" dirty="0"/>
              <a:t>Case Studies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Simultaneous optimization of transparency and hole conductivity in solution-deposited </a:t>
            </a:r>
            <a:r>
              <a:rPr lang="en-US" dirty="0" err="1"/>
              <a:t>CuZnS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Optimization of power conversion efficiency in solution-processed organic solar cells.</a:t>
            </a:r>
          </a:p>
          <a:p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034184"/>
            <a:ext cx="5638800" cy="30044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Concepts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Design of Experiment (DOE)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</a:rPr>
              <a:t>Support Vector Machine Regression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Machine Learning and Cross-Validation</a:t>
            </a:r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71109"/>
            <a:ext cx="5486400" cy="2362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Resources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Additional reading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Open source software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Commercial software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8839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1164771"/>
            <a:ext cx="5484549" cy="3624943"/>
          </a:xfrm>
        </p:spPr>
      </p:pic>
      <p:sp>
        <p:nvSpPr>
          <p:cNvPr id="4" name="Rectangle 3"/>
          <p:cNvSpPr/>
          <p:nvPr/>
        </p:nvSpPr>
        <p:spPr>
          <a:xfrm>
            <a:off x="21771" y="6466897"/>
            <a:ext cx="4493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en.wikipedia.org/wiki/</a:t>
            </a:r>
            <a:r>
              <a:rPr lang="en-US" dirty="0" err="1">
                <a:hlinkClick r:id="rId4"/>
              </a:rPr>
              <a:t>Regression_analysis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143000"/>
            <a:ext cx="4904515" cy="914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4543" y="2229088"/>
            <a:ext cx="5366658" cy="291143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We want a function </a:t>
            </a:r>
            <a:r>
              <a:rPr lang="en-US" sz="2400" i="1" dirty="0"/>
              <a:t>f</a:t>
            </a:r>
            <a:r>
              <a:rPr lang="en-US" sz="2400" dirty="0"/>
              <a:t> which takes our experimental settings (vector </a:t>
            </a:r>
            <a:r>
              <a:rPr lang="en-US" sz="2400" b="1" i="1" dirty="0"/>
              <a:t>X</a:t>
            </a:r>
            <a:r>
              <a:rPr lang="en-US" sz="2400" dirty="0"/>
              <a:t>) and predicts our experimental outcome (</a:t>
            </a:r>
            <a:r>
              <a:rPr lang="en-US" sz="2400" i="1" dirty="0"/>
              <a:t>Y</a:t>
            </a:r>
            <a:r>
              <a:rPr lang="en-US" sz="2400" dirty="0"/>
              <a:t>)</a:t>
            </a:r>
            <a:r>
              <a:rPr lang="en-US" sz="2400" i="1" dirty="0"/>
              <a:t> </a:t>
            </a:r>
            <a:r>
              <a:rPr lang="en-US" sz="2400" dirty="0"/>
              <a:t>in</a:t>
            </a:r>
            <a:r>
              <a:rPr lang="en-US" sz="2400" i="1" dirty="0"/>
              <a:t> </a:t>
            </a:r>
            <a:r>
              <a:rPr lang="en-US" sz="2400" dirty="0"/>
              <a:t>the presence of experimental error </a:t>
            </a:r>
            <a:r>
              <a:rPr lang="en-US" sz="2400" i="1" dirty="0"/>
              <a:t>e. 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We also might be interested in </a:t>
            </a:r>
            <a:r>
              <a:rPr lang="en-US" sz="2000" dirty="0">
                <a:latin typeface="Symbol" panose="05050102010706020507" pitchFamily="18" charset="2"/>
              </a:rPr>
              <a:t>b</a:t>
            </a:r>
            <a:r>
              <a:rPr lang="en-US" sz="2000" dirty="0"/>
              <a:t>, which are parameters in the regression model.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574045" y="4969781"/>
            <a:ext cx="5138057" cy="71508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Regression line for 50 random points in a Gaussian distribution around the line y=1.5x+2</a:t>
            </a:r>
          </a:p>
        </p:txBody>
      </p:sp>
    </p:spTree>
    <p:extLst>
      <p:ext uri="{BB962C8B-B14F-4D97-AF65-F5344CB8AC3E}">
        <p14:creationId xmlns:p14="http://schemas.microsoft.com/office/powerpoint/2010/main" val="10645730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Support vector machine regression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777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https://www.svm-tutorial.com/2014/11/svm-understanding-math-part-2/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143000"/>
            <a:ext cx="6280098" cy="4800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86600" y="1219200"/>
            <a:ext cx="4876800" cy="15919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u="sng" dirty="0"/>
              <a:t>Dimensions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1 independent variable: line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2 independent variables: plane</a:t>
            </a:r>
          </a:p>
          <a:p>
            <a:pPr>
              <a:spcAft>
                <a:spcPts val="300"/>
              </a:spcAft>
            </a:pPr>
            <a:r>
              <a:rPr lang="en-US" sz="2000" dirty="0"/>
              <a:t>&gt;2 independent variables: hyperplane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86600" y="3200400"/>
            <a:ext cx="4876800" cy="29540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2000" u="sng" dirty="0"/>
              <a:t>Support vectors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Points within </a:t>
            </a:r>
            <a:r>
              <a:rPr lang="en-US" sz="2000" i="1" dirty="0">
                <a:latin typeface="Symbol" panose="05050102010706020507" pitchFamily="18" charset="2"/>
              </a:rPr>
              <a:t>e</a:t>
            </a:r>
            <a:r>
              <a:rPr lang="en-US" sz="2000" dirty="0"/>
              <a:t>  of the fit are “close enough” 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Only points &gt;</a:t>
            </a:r>
            <a:r>
              <a:rPr lang="en-US" sz="2000" i="1" dirty="0">
                <a:latin typeface="Symbol" panose="05050102010706020507" pitchFamily="18" charset="2"/>
              </a:rPr>
              <a:t>e</a:t>
            </a:r>
            <a:r>
              <a:rPr lang="en-US" sz="2000" dirty="0"/>
              <a:t>  away from the fit contribute the error (loss) function</a:t>
            </a:r>
          </a:p>
          <a:p>
            <a:pPr marL="342900" indent="-34290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i="1" dirty="0"/>
              <a:t>Fitting consists of finding the hyperplane which puts as many points inside the </a:t>
            </a:r>
            <a:r>
              <a:rPr lang="en-US" sz="2000" i="1" dirty="0">
                <a:latin typeface="Symbol" panose="05050102010706020507" pitchFamily="18" charset="2"/>
              </a:rPr>
              <a:t>e</a:t>
            </a:r>
            <a:r>
              <a:rPr lang="en-US" sz="2000" i="1" dirty="0"/>
              <a:t> tube as possible</a:t>
            </a:r>
          </a:p>
        </p:txBody>
      </p:sp>
    </p:spTree>
    <p:extLst>
      <p:ext uri="{BB962C8B-B14F-4D97-AF65-F5344CB8AC3E}">
        <p14:creationId xmlns:p14="http://schemas.microsoft.com/office/powerpoint/2010/main" val="194470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854075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371600"/>
            <a:ext cx="5638800" cy="4114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u="sng" dirty="0"/>
              <a:t>Case Studies</a:t>
            </a:r>
          </a:p>
          <a:p>
            <a:r>
              <a:rPr lang="en-US" dirty="0"/>
              <a:t>Simultaneous optimization of transparency and hole conductivity in solution-deposited </a:t>
            </a:r>
            <a:r>
              <a:rPr lang="en-US" dirty="0" err="1"/>
              <a:t>CuZnS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Optimization of power conversion efficiency in solution-processed organic solar cells.</a:t>
            </a:r>
          </a:p>
          <a:p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034184"/>
            <a:ext cx="5638800" cy="30044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Concepts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Design of Experiment (DOE)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Support Vector Machine Regression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Machine Learning and Cross-Validation</a:t>
            </a:r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71109"/>
            <a:ext cx="5486400" cy="2362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Resources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Additional reading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Open source software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Commercial software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79205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3520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/>
              <a:t>SVR kernels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777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https://www.svm-tutorial.com/2014/11/svm-understanding-math-part-2/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7781231" y="3507293"/>
            <a:ext cx="4334569" cy="214526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2000" dirty="0"/>
              <a:t>Kernels govern the shape of the fit function</a:t>
            </a:r>
          </a:p>
          <a:p>
            <a:endParaRPr lang="en-US" sz="2000" dirty="0"/>
          </a:p>
          <a:p>
            <a:r>
              <a:rPr lang="en-US" sz="2000" i="1" dirty="0"/>
              <a:t>Gaussian aka radial basis function is good for finding maxima and minima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0" y="980455"/>
            <a:ext cx="7558087" cy="50536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-28654" t="-5045" r="13938" b="39463"/>
          <a:stretch/>
        </p:blipFill>
        <p:spPr>
          <a:xfrm>
            <a:off x="6250378" y="1219200"/>
            <a:ext cx="5865422" cy="173347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81313" y="1342529"/>
            <a:ext cx="795411" cy="3385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600" i="1" dirty="0">
                <a:latin typeface="Symbol" panose="05050102010706020507" pitchFamily="18" charset="2"/>
              </a:rPr>
              <a:t>e</a:t>
            </a:r>
            <a:r>
              <a:rPr lang="en-US" sz="1600" dirty="0"/>
              <a:t> = 0.1</a:t>
            </a:r>
          </a:p>
        </p:txBody>
      </p:sp>
    </p:spTree>
    <p:extLst>
      <p:ext uri="{BB962C8B-B14F-4D97-AF65-F5344CB8AC3E}">
        <p14:creationId xmlns:p14="http://schemas.microsoft.com/office/powerpoint/2010/main" val="201584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86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/>
              <a:t>SVR model: details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0189" y="129054"/>
            <a:ext cx="2576019" cy="8710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CA408F-802A-354E-8752-9572419CB37F}"/>
              </a:ext>
            </a:extLst>
          </p:cNvPr>
          <p:cNvSpPr txBox="1"/>
          <p:nvPr/>
        </p:nvSpPr>
        <p:spPr>
          <a:xfrm>
            <a:off x="571501" y="5896640"/>
            <a:ext cx="6781800" cy="7150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/>
              <a:t>Fit is sum of Gaussians centered on the support vectors with weights between –</a:t>
            </a:r>
            <a:r>
              <a:rPr lang="en-US" i="1" dirty="0"/>
              <a:t>C</a:t>
            </a:r>
            <a:r>
              <a:rPr lang="en-US" dirty="0"/>
              <a:t> and </a:t>
            </a:r>
            <a:r>
              <a:rPr lang="en-US" i="1" dirty="0"/>
              <a:t>C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53FF31-5429-2147-A491-880D17CE0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990600"/>
            <a:ext cx="5372100" cy="4714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C538E8-25B6-7E48-9EB5-44C1E2D01D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803"/>
          <a:stretch/>
        </p:blipFill>
        <p:spPr>
          <a:xfrm>
            <a:off x="8229600" y="5705475"/>
            <a:ext cx="2544087" cy="7027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5838C1-8CF7-7646-AF90-64EF4D36F2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0800" y="1056126"/>
            <a:ext cx="5400272" cy="4430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587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854075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371600"/>
            <a:ext cx="5638800" cy="4114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u="sng" dirty="0"/>
              <a:t>Case Studies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Simultaneous optimization of transparency and hole conductivity in solution-deposited </a:t>
            </a:r>
            <a:r>
              <a:rPr lang="en-US" dirty="0" err="1"/>
              <a:t>CuZnS</a:t>
            </a:r>
            <a:endParaRPr lang="en-US" dirty="0"/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Optimization of power conversion efficiency in solution-processed organic solar cells.</a:t>
            </a:r>
          </a:p>
          <a:p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034184"/>
            <a:ext cx="5638800" cy="30044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Concepts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Design of Experiment (DOE)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Support Vector Machine Regression</a:t>
            </a:r>
          </a:p>
          <a:p>
            <a:pPr fontAlgn="auto">
              <a:spcAft>
                <a:spcPts val="0"/>
              </a:spcAft>
            </a:pPr>
            <a:r>
              <a:rPr lang="en-US" dirty="0">
                <a:solidFill>
                  <a:srgbClr val="FF0000"/>
                </a:solidFill>
              </a:rPr>
              <a:t>Machine Learning and Cross-Validation</a:t>
            </a:r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71109"/>
            <a:ext cx="5486400" cy="2362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Resources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Additional reading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Open source software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Commercial software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1360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Support vector machine</a:t>
            </a:r>
            <a:br>
              <a:rPr lang="en-US" sz="4000" dirty="0"/>
            </a:br>
            <a:r>
              <a:rPr lang="en-US" sz="3100" i="1" dirty="0"/>
              <a:t>Overfitting and </a:t>
            </a:r>
            <a:r>
              <a:rPr lang="en-US" sz="3100" i="1" dirty="0" err="1"/>
              <a:t>underfitting</a:t>
            </a:r>
            <a:endParaRPr lang="en-US" sz="31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763"/>
          <a:stretch/>
        </p:blipFill>
        <p:spPr>
          <a:xfrm>
            <a:off x="533400" y="1153781"/>
            <a:ext cx="11091808" cy="53994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71600" y="2133600"/>
            <a:ext cx="990977" cy="369332"/>
          </a:xfrm>
          <a:prstGeom prst="rect">
            <a:avLst/>
          </a:prstGeom>
          <a:solidFill>
            <a:srgbClr val="FFE1F6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/>
              <a:t> = 0.01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58200" y="1981200"/>
            <a:ext cx="79861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/>
              <a:t> = 10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211483"/>
            <a:ext cx="2176408" cy="7359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03200" y="2133600"/>
            <a:ext cx="862737" cy="369332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Symbol" panose="05050102010706020507" pitchFamily="18" charset="2"/>
              </a:rPr>
              <a:t>g</a:t>
            </a:r>
            <a:r>
              <a:rPr lang="en-US" dirty="0"/>
              <a:t> = 0.1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9135" y="3853490"/>
            <a:ext cx="1055363" cy="19832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7916" y="4181066"/>
            <a:ext cx="1278956" cy="20010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52400" y="110632"/>
            <a:ext cx="998991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i="1" dirty="0"/>
              <a:t>C</a:t>
            </a:r>
            <a:r>
              <a:rPr lang="en-US" dirty="0"/>
              <a:t> = 100</a:t>
            </a:r>
          </a:p>
          <a:p>
            <a:r>
              <a:rPr lang="en-US" i="1" dirty="0">
                <a:latin typeface="Symbol" panose="05050102010706020507" pitchFamily="18" charset="2"/>
              </a:rPr>
              <a:t>e</a:t>
            </a:r>
            <a:r>
              <a:rPr lang="en-US" dirty="0"/>
              <a:t> = 0.1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6028" y="4216591"/>
            <a:ext cx="1241396" cy="196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7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How to get the right fit?</a:t>
            </a:r>
            <a:br>
              <a:rPr lang="en-US" sz="3600" dirty="0"/>
            </a:br>
            <a:r>
              <a:rPr lang="en-US" sz="2800" i="1" dirty="0"/>
              <a:t>Cross validation and learning curve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986" y="1143000"/>
            <a:ext cx="9346028" cy="555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73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5201"/>
            <a:ext cx="10515600" cy="854075"/>
          </a:xfrm>
        </p:spPr>
        <p:txBody>
          <a:bodyPr>
            <a:noAutofit/>
          </a:bodyPr>
          <a:lstStyle/>
          <a:p>
            <a:r>
              <a:rPr lang="en-US" sz="3600" dirty="0"/>
              <a:t>Machine Learning</a:t>
            </a:r>
            <a:br>
              <a:rPr lang="en-US" sz="3600" dirty="0"/>
            </a:br>
            <a:r>
              <a:rPr lang="en-US" sz="2800" dirty="0"/>
              <a:t>Cross validation for first round of experiments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30" y="1905000"/>
            <a:ext cx="11871739" cy="304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00200" y="5232459"/>
            <a:ext cx="9052478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/>
              <a:t>10 fold cross validation on the RBF </a:t>
            </a:r>
            <a:r>
              <a:rPr lang="en-US" sz="2400" dirty="0" err="1"/>
              <a:t>hyperparameters</a:t>
            </a:r>
            <a:r>
              <a:rPr lang="en-US" sz="2400" dirty="0"/>
              <a:t> </a:t>
            </a:r>
            <a:r>
              <a:rPr lang="en-US" sz="2400" i="1" dirty="0">
                <a:latin typeface="Symbol" panose="05050102010706020507" pitchFamily="18" charset="2"/>
              </a:rPr>
              <a:t>g</a:t>
            </a:r>
            <a:r>
              <a:rPr lang="en-US" sz="2400" dirty="0"/>
              <a:t>, </a:t>
            </a:r>
            <a:r>
              <a:rPr lang="en-US" sz="2400" i="1" dirty="0"/>
              <a:t>C</a:t>
            </a:r>
            <a:r>
              <a:rPr lang="en-US" sz="2400" dirty="0"/>
              <a:t>, and </a:t>
            </a:r>
            <a:r>
              <a:rPr lang="en-US" sz="2400" i="1" dirty="0">
                <a:latin typeface="Symbol" panose="05050102010706020507" pitchFamily="18" charset="2"/>
              </a:rPr>
              <a:t>e</a:t>
            </a:r>
            <a:r>
              <a:rPr lang="en-US" sz="2400" dirty="0"/>
              <a:t>. 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384447"/>
            <a:ext cx="7961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Wei, L.; Xu, X.; Gurudayal; Bullock, J.; Ager, J. W. Machine Learning Optimization of P-Type Transparent Conducting Films. </a:t>
            </a:r>
            <a:r>
              <a:rPr lang="en-US" sz="1200" i="1" dirty="0">
                <a:hlinkClick r:id="rId4"/>
              </a:rPr>
              <a:t>Chem. Mater.</a:t>
            </a:r>
            <a:r>
              <a:rPr lang="en-US" sz="1200" dirty="0">
                <a:hlinkClick r:id="rId4"/>
              </a:rPr>
              <a:t> </a:t>
            </a:r>
            <a:r>
              <a:rPr lang="en-US" sz="1200" b="1" dirty="0">
                <a:hlinkClick r:id="rId4"/>
              </a:rPr>
              <a:t>2019</a:t>
            </a:r>
            <a:r>
              <a:rPr lang="en-US" sz="1200" dirty="0">
                <a:hlinkClick r:id="rId4"/>
              </a:rPr>
              <a:t>, </a:t>
            </a:r>
            <a:r>
              <a:rPr lang="en-US" sz="1200" i="1" dirty="0">
                <a:hlinkClick r:id="rId4"/>
              </a:rPr>
              <a:t>31</a:t>
            </a:r>
            <a:r>
              <a:rPr lang="en-US" sz="1200" dirty="0">
                <a:hlinkClick r:id="rId4"/>
              </a:rPr>
              <a:t>, 7340–7350</a:t>
            </a:r>
            <a:r>
              <a:rPr lang="en-US" sz="12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5461" y="105599"/>
            <a:ext cx="2176408" cy="73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2000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/>
              <a:t>1</a:t>
            </a:r>
            <a:r>
              <a:rPr lang="en-US" sz="3600" baseline="30000" dirty="0"/>
              <a:t>st </a:t>
            </a:r>
            <a:r>
              <a:rPr lang="en-US" sz="3600" dirty="0"/>
              <a:t>run SVR prediction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67" y="1006475"/>
            <a:ext cx="12073465" cy="47244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457200" y="6019800"/>
            <a:ext cx="11277600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dirty="0"/>
              <a:t>SVR applied to the first round: (a) measured vs. predicted FOM and (b) normalized results vs predicted FOM.</a:t>
            </a:r>
          </a:p>
        </p:txBody>
      </p:sp>
    </p:spTree>
    <p:extLst>
      <p:ext uri="{BB962C8B-B14F-4D97-AF65-F5344CB8AC3E}">
        <p14:creationId xmlns:p14="http://schemas.microsoft.com/office/powerpoint/2010/main" val="11331944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8200" y="71884"/>
            <a:ext cx="10515600" cy="854075"/>
          </a:xfrm>
        </p:spPr>
        <p:txBody>
          <a:bodyPr>
            <a:normAutofit/>
          </a:bodyPr>
          <a:lstStyle/>
          <a:p>
            <a:r>
              <a:rPr lang="en-US" sz="3600" dirty="0"/>
              <a:t>1</a:t>
            </a:r>
            <a:r>
              <a:rPr lang="en-US" sz="3600" baseline="30000" dirty="0"/>
              <a:t>st</a:t>
            </a:r>
            <a:r>
              <a:rPr lang="en-US" sz="3600" dirty="0"/>
              <a:t> run contour maps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25959"/>
            <a:ext cx="12192000" cy="5332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90600" y="3038437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Cu/(Cu + Zn) = 0.65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38200" y="5335581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Cu/(Cu + Zn) = 0.85 </a:t>
            </a:r>
          </a:p>
        </p:txBody>
      </p:sp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12A39145-55E8-4836-95FE-5DAFBB7CC4C6}"/>
              </a:ext>
            </a:extLst>
          </p:cNvPr>
          <p:cNvSpPr/>
          <p:nvPr/>
        </p:nvSpPr>
        <p:spPr>
          <a:xfrm>
            <a:off x="3505200" y="2027927"/>
            <a:ext cx="1295400" cy="124867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6384447"/>
            <a:ext cx="7961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Wei, L.; Xu, X.; Gurudayal; Bullock, J.; Ager, J. W. Machine Learning Optimization of P-Type Transparent Conducting Films. </a:t>
            </a:r>
            <a:r>
              <a:rPr lang="en-US" sz="1200" i="1" dirty="0">
                <a:hlinkClick r:id="rId4"/>
              </a:rPr>
              <a:t>Chem. Mater.</a:t>
            </a:r>
            <a:r>
              <a:rPr lang="en-US" sz="1200" dirty="0">
                <a:hlinkClick r:id="rId4"/>
              </a:rPr>
              <a:t> </a:t>
            </a:r>
            <a:r>
              <a:rPr lang="en-US" sz="1200" b="1" dirty="0">
                <a:hlinkClick r:id="rId4"/>
              </a:rPr>
              <a:t>2019</a:t>
            </a:r>
            <a:r>
              <a:rPr lang="en-US" sz="1200" dirty="0">
                <a:hlinkClick r:id="rId4"/>
              </a:rPr>
              <a:t>, </a:t>
            </a:r>
            <a:r>
              <a:rPr lang="en-US" sz="1200" i="1" dirty="0">
                <a:hlinkClick r:id="rId4"/>
              </a:rPr>
              <a:t>31</a:t>
            </a:r>
            <a:r>
              <a:rPr lang="en-US" sz="1200" dirty="0">
                <a:hlinkClick r:id="rId4"/>
              </a:rPr>
              <a:t>, 7340–7350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3920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914400"/>
            <a:ext cx="3151082" cy="28134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D1ACF94-1CC7-484A-B342-28C7867F4177}"/>
              </a:ext>
            </a:extLst>
          </p:cNvPr>
          <p:cNvSpPr/>
          <p:nvPr/>
        </p:nvSpPr>
        <p:spPr>
          <a:xfrm>
            <a:off x="7772400" y="152400"/>
            <a:ext cx="2494593" cy="5847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0"/>
                <a:gradFill flip="none" rotWithShape="1">
                  <a:gsLst>
                    <a:gs pos="0">
                      <a:srgbClr val="969EC2">
                        <a:shade val="30000"/>
                        <a:satMod val="115000"/>
                      </a:srgbClr>
                    </a:gs>
                    <a:gs pos="50000">
                      <a:srgbClr val="969EC2">
                        <a:shade val="67500"/>
                        <a:satMod val="115000"/>
                      </a:srgbClr>
                    </a:gs>
                    <a:gs pos="100000">
                      <a:srgbClr val="969EC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2</a:t>
            </a:r>
            <a:r>
              <a:rPr lang="en-US" sz="3200" baseline="30000" dirty="0">
                <a:ln w="0"/>
                <a:gradFill flip="none" rotWithShape="1">
                  <a:gsLst>
                    <a:gs pos="0">
                      <a:srgbClr val="969EC2">
                        <a:shade val="30000"/>
                        <a:satMod val="115000"/>
                      </a:srgbClr>
                    </a:gs>
                    <a:gs pos="50000">
                      <a:srgbClr val="969EC2">
                        <a:shade val="67500"/>
                        <a:satMod val="115000"/>
                      </a:srgbClr>
                    </a:gs>
                    <a:gs pos="100000">
                      <a:srgbClr val="969EC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nd</a:t>
            </a:r>
            <a:r>
              <a:rPr lang="en-US" sz="3200" dirty="0">
                <a:ln w="0"/>
                <a:gradFill flip="none" rotWithShape="1">
                  <a:gsLst>
                    <a:gs pos="0">
                      <a:srgbClr val="969EC2">
                        <a:shade val="30000"/>
                        <a:satMod val="115000"/>
                      </a:srgbClr>
                    </a:gs>
                    <a:gs pos="50000">
                      <a:srgbClr val="969EC2">
                        <a:shade val="67500"/>
                        <a:satMod val="115000"/>
                      </a:srgbClr>
                    </a:gs>
                    <a:gs pos="100000">
                      <a:srgbClr val="969EC2">
                        <a:shade val="100000"/>
                        <a:satMod val="115000"/>
                      </a:srgbClr>
                    </a:gs>
                  </a:gsLst>
                  <a:lin ang="2700000" scaled="1"/>
                  <a:tileRect/>
                </a:gradFill>
                <a:effectLst>
                  <a:reflection blurRad="6350" stA="53000" endA="300" endPos="35500" dir="5400000" sy="-90000" algn="bl" rotWithShape="0"/>
                </a:effectLst>
              </a:rPr>
              <a:t> Run DoE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022E2D-D76E-41A0-8449-50731E71A6D4}"/>
              </a:ext>
            </a:extLst>
          </p:cNvPr>
          <p:cNvSpPr txBox="1"/>
          <p:nvPr/>
        </p:nvSpPr>
        <p:spPr>
          <a:xfrm>
            <a:off x="6295751" y="4012238"/>
            <a:ext cx="5799579" cy="24857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Cu content: 0.6, 0.65, 0.7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Temperature: 60, 70, 80 </a:t>
            </a:r>
            <a:r>
              <a:rPr lang="en-US" sz="2000" baseline="30000" dirty="0" err="1"/>
              <a:t>o</a:t>
            </a:r>
            <a:r>
              <a:rPr lang="en-US" sz="2000" dirty="0" err="1"/>
              <a:t>C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Reaction time: 60, 70, 80 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Na</a:t>
            </a:r>
            <a:r>
              <a:rPr lang="en-US" sz="2000" baseline="-25000" dirty="0"/>
              <a:t>2</a:t>
            </a:r>
            <a:r>
              <a:rPr lang="en-US" sz="2000" dirty="0"/>
              <a:t>EDTA concentration: 0.02, 0.03, 0.04 M</a:t>
            </a:r>
          </a:p>
          <a:p>
            <a:endParaRPr lang="en-US" sz="2000" dirty="0"/>
          </a:p>
          <a:p>
            <a:r>
              <a:rPr lang="en-US" sz="2000" dirty="0"/>
              <a:t>1/3 fractional factorial, balanced and orthogonal</a:t>
            </a:r>
          </a:p>
          <a:p>
            <a:r>
              <a:rPr lang="en-US" sz="2000" dirty="0"/>
              <a:t>27 Sets &amp; 92 samples in total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5995312" cy="5026532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55343" y="2057400"/>
            <a:ext cx="5107257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455343" y="3612996"/>
            <a:ext cx="5029200" cy="0"/>
          </a:xfrm>
          <a:prstGeom prst="line">
            <a:avLst/>
          </a:prstGeom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8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52400"/>
            <a:ext cx="11078078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19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Design of Experiment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99F00C-FF9B-4D09-BDD0-3DE5233801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26" t="47515" r="68852" b="26843"/>
          <a:stretch/>
        </p:blipFill>
        <p:spPr>
          <a:xfrm>
            <a:off x="513286" y="1219200"/>
            <a:ext cx="11165427" cy="4800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000" y="3962400"/>
            <a:ext cx="4767471" cy="51077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2400" dirty="0"/>
              <a:t>A typical experimental situation…</a:t>
            </a:r>
          </a:p>
        </p:txBody>
      </p:sp>
    </p:spTree>
    <p:extLst>
      <p:ext uri="{BB962C8B-B14F-4D97-AF65-F5344CB8AC3E}">
        <p14:creationId xmlns:p14="http://schemas.microsoft.com/office/powerpoint/2010/main" val="3530580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754" y="0"/>
            <a:ext cx="7790280" cy="6008132"/>
          </a:xfrm>
          <a:prstGeom prst="rect">
            <a:avLst/>
          </a:prstGeom>
        </p:spPr>
      </p:pic>
      <p:sp>
        <p:nvSpPr>
          <p:cNvPr id="11" name="Rectangle: Rounded Corners 12">
            <a:extLst>
              <a:ext uri="{FF2B5EF4-FFF2-40B4-BE49-F238E27FC236}">
                <a16:creationId xmlns:a16="http://schemas.microsoft.com/office/drawing/2014/main" id="{12A39145-55E8-4836-95FE-5DAFBB7CC4C6}"/>
              </a:ext>
            </a:extLst>
          </p:cNvPr>
          <p:cNvSpPr/>
          <p:nvPr/>
        </p:nvSpPr>
        <p:spPr>
          <a:xfrm>
            <a:off x="5562600" y="2590800"/>
            <a:ext cx="952500" cy="966855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51698" y="91440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Cu/(Cu + Zn) = 0.60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51698" y="308297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Cu/(Cu + Zn) = 0.70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51698" y="4876800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Cu/(Cu + Zn) = 0.80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5867400"/>
            <a:ext cx="9001125" cy="93345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89694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52400"/>
            <a:ext cx="11268075" cy="1514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828800"/>
            <a:ext cx="6519422" cy="4876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32056"/>
          <a:stretch/>
        </p:blipFill>
        <p:spPr>
          <a:xfrm>
            <a:off x="6781800" y="2667000"/>
            <a:ext cx="5075395" cy="3581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0200" y="4572000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optimized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67200" y="457200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Non-optimized</a:t>
            </a:r>
          </a:p>
        </p:txBody>
      </p:sp>
    </p:spTree>
    <p:extLst>
      <p:ext uri="{BB962C8B-B14F-4D97-AF65-F5344CB8AC3E}">
        <p14:creationId xmlns:p14="http://schemas.microsoft.com/office/powerpoint/2010/main" val="61646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854075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371600"/>
            <a:ext cx="5638800" cy="4114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u="sng" dirty="0"/>
              <a:t>Case Studies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Simultaneous optimization of transparency and hole conductivity in solution-deposited </a:t>
            </a:r>
            <a:r>
              <a:rPr lang="en-US" dirty="0" err="1"/>
              <a:t>CuZnS</a:t>
            </a:r>
            <a:endParaRPr lang="en-US" dirty="0"/>
          </a:p>
          <a:p>
            <a:r>
              <a:rPr lang="en-US" dirty="0">
                <a:solidFill>
                  <a:srgbClr val="E87A64"/>
                </a:solidFill>
              </a:rPr>
              <a:t>Optimization of power conversion efficiency in solution-processed organic solar cells.</a:t>
            </a:r>
          </a:p>
          <a:p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034184"/>
            <a:ext cx="5638800" cy="30044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Concepts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Design of Experiment (DOE)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Support Vector Machine Regression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Machine Learning and Cross-Validation</a:t>
            </a:r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71109"/>
            <a:ext cx="5486400" cy="2362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Resources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Additional reading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Open source software</a:t>
            </a:r>
          </a:p>
          <a:p>
            <a:pPr fontAlgn="auto">
              <a:spcAft>
                <a:spcPts val="0"/>
              </a:spcAft>
            </a:pPr>
            <a:r>
              <a:rPr lang="en-US" sz="3200" dirty="0"/>
              <a:t>Commercial software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750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854075"/>
          </a:xfrm>
        </p:spPr>
        <p:txBody>
          <a:bodyPr/>
          <a:lstStyle/>
          <a:p>
            <a:r>
              <a:rPr lang="en-US" dirty="0"/>
              <a:t>DOE and ML for OPVs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119336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Cao, B.; </a:t>
            </a:r>
            <a:r>
              <a:rPr lang="en-US" sz="1400" dirty="0" err="1"/>
              <a:t>Adutwum</a:t>
            </a:r>
            <a:r>
              <a:rPr lang="en-US" sz="1400" dirty="0"/>
              <a:t>, L. A.; Oliynyk, A. O.; </a:t>
            </a:r>
            <a:r>
              <a:rPr lang="en-US" sz="1400" dirty="0" err="1"/>
              <a:t>Luber</a:t>
            </a:r>
            <a:r>
              <a:rPr lang="en-US" sz="1400" dirty="0"/>
              <a:t>, E. J.; Olsen, B. C.; Mar, A.; </a:t>
            </a:r>
            <a:r>
              <a:rPr lang="en-US" sz="1400" dirty="0" err="1"/>
              <a:t>Buriak</a:t>
            </a:r>
            <a:r>
              <a:rPr lang="en-US" sz="1400" dirty="0"/>
              <a:t>, J. M. How To Optimize Materials and Devices via Design of Experiments and Machine Learning: Demonstration Using Organic Photovoltaics. </a:t>
            </a:r>
            <a:r>
              <a:rPr lang="en-US" sz="1400" i="1" dirty="0">
                <a:hlinkClick r:id="rId3"/>
              </a:rPr>
              <a:t>ACS Nano</a:t>
            </a:r>
            <a:r>
              <a:rPr lang="en-US" sz="1400" dirty="0">
                <a:hlinkClick r:id="rId3"/>
              </a:rPr>
              <a:t> </a:t>
            </a:r>
            <a:r>
              <a:rPr lang="en-US" sz="1400" b="1" dirty="0">
                <a:hlinkClick r:id="rId3"/>
              </a:rPr>
              <a:t>2018</a:t>
            </a:r>
            <a:r>
              <a:rPr lang="en-US" sz="1400" dirty="0">
                <a:hlinkClick r:id="rId3"/>
              </a:rPr>
              <a:t>, </a:t>
            </a:r>
            <a:r>
              <a:rPr lang="en-US" sz="1400" i="1" dirty="0">
                <a:hlinkClick r:id="rId3"/>
              </a:rPr>
              <a:t>12</a:t>
            </a:r>
            <a:r>
              <a:rPr lang="en-US" sz="1400" dirty="0">
                <a:hlinkClick r:id="rId3"/>
              </a:rPr>
              <a:t>, 7434–7444</a:t>
            </a:r>
            <a:r>
              <a:rPr lang="en-US" sz="14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196" y="926590"/>
            <a:ext cx="5430008" cy="2438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796" y="964690"/>
            <a:ext cx="6044286" cy="2158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796" y="3352800"/>
            <a:ext cx="3010471" cy="252457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05200" y="3520762"/>
            <a:ext cx="83439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68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06475"/>
            <a:ext cx="6705600" cy="55334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Design of Experiment (DOE)</a:t>
            </a:r>
            <a:br>
              <a:rPr lang="en-US" dirty="0"/>
            </a:br>
            <a:r>
              <a:rPr lang="en-US" sz="2400" dirty="0"/>
              <a:t>Optimal experimental parameters (factors) in the least amount of time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Analysis of Variance (ANOVA)</a:t>
            </a:r>
            <a:br>
              <a:rPr lang="en-US" dirty="0"/>
            </a:br>
            <a:r>
              <a:rPr lang="en-US" sz="2400" dirty="0"/>
              <a:t>Determine which factors affect outcome of experiment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Support Vector Regression (SVR)</a:t>
            </a:r>
            <a:br>
              <a:rPr lang="en-US" dirty="0"/>
            </a:br>
            <a:r>
              <a:rPr lang="en-US" sz="2400" dirty="0"/>
              <a:t>Method to fit multi-dimensional data without the need for a physical model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Cross-validation</a:t>
            </a:r>
            <a:br>
              <a:rPr lang="en-US" dirty="0"/>
            </a:br>
            <a:r>
              <a:rPr lang="en-US" sz="2400" dirty="0"/>
              <a:t>Machine learning method to find optimal </a:t>
            </a:r>
            <a:r>
              <a:rPr lang="en-US" sz="2400" dirty="0" err="1"/>
              <a:t>hyperparameters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03" y="1295400"/>
            <a:ext cx="488439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24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10515600" cy="854075"/>
          </a:xfrm>
        </p:spPr>
        <p:txBody>
          <a:bodyPr/>
          <a:lstStyle/>
          <a:p>
            <a:pPr algn="ctr"/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0" y="1371600"/>
            <a:ext cx="5638800" cy="41148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3200" u="sng" dirty="0"/>
              <a:t>Case Studies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Simultaneous optimization of transparency and hole conductivity in solution-deposited </a:t>
            </a:r>
            <a:r>
              <a:rPr lang="en-US" dirty="0" err="1"/>
              <a:t>CuZnS</a:t>
            </a:r>
            <a:endParaRPr lang="en-US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Optimization of power conversion efficiency in solution-processed organic solar cells.</a:t>
            </a:r>
          </a:p>
          <a:p>
            <a:endParaRPr lang="en-US" sz="32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4800" y="1034184"/>
            <a:ext cx="5638800" cy="30044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/>
              <a:t>Concepts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Design of Experiment (DOE)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Support Vector Machine Regression</a:t>
            </a:r>
          </a:p>
          <a:p>
            <a:pPr fontAlgn="auto"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Machine Learning and Cross-Validation</a:t>
            </a:r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4371109"/>
            <a:ext cx="5486400" cy="23622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3200" u="sng" dirty="0">
                <a:solidFill>
                  <a:srgbClr val="FF0000"/>
                </a:solidFill>
              </a:rPr>
              <a:t>Resources</a:t>
            </a:r>
          </a:p>
          <a:p>
            <a:pPr fontAlgn="auto">
              <a:spcAft>
                <a:spcPts val="0"/>
              </a:spcAft>
            </a:pPr>
            <a:r>
              <a:rPr lang="en-US" sz="3200" dirty="0">
                <a:solidFill>
                  <a:srgbClr val="FF0000"/>
                </a:solidFill>
              </a:rPr>
              <a:t>Additional reading</a:t>
            </a:r>
          </a:p>
          <a:p>
            <a:pPr fontAlgn="auto">
              <a:spcAft>
                <a:spcPts val="0"/>
              </a:spcAft>
            </a:pPr>
            <a:r>
              <a:rPr lang="en-US" sz="3200" dirty="0">
                <a:solidFill>
                  <a:srgbClr val="FF0000"/>
                </a:solidFill>
              </a:rPr>
              <a:t>Open source software</a:t>
            </a:r>
          </a:p>
          <a:p>
            <a:pPr fontAlgn="auto">
              <a:spcAft>
                <a:spcPts val="0"/>
              </a:spcAft>
            </a:pPr>
            <a:r>
              <a:rPr lang="en-US" sz="3200" dirty="0">
                <a:solidFill>
                  <a:srgbClr val="FF0000"/>
                </a:solidFill>
              </a:rPr>
              <a:t>Commercial software</a:t>
            </a:r>
          </a:p>
          <a:p>
            <a:pPr marL="0" indent="0" fontAlgn="auto">
              <a:spcAft>
                <a:spcPts val="0"/>
              </a:spcAft>
              <a:buNone/>
            </a:pPr>
            <a:endParaRPr lang="en-US" dirty="0"/>
          </a:p>
          <a:p>
            <a:pPr fontAlgn="auto">
              <a:spcAft>
                <a:spcPts val="0"/>
              </a:spcAft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4580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Additional Reading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304800" y="4989493"/>
            <a:ext cx="579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Voznyy</a:t>
            </a:r>
            <a:r>
              <a:rPr lang="en-US" sz="1400" dirty="0"/>
              <a:t>, O.; </a:t>
            </a:r>
            <a:r>
              <a:rPr lang="en-US" sz="1400" dirty="0" err="1"/>
              <a:t>Levina</a:t>
            </a:r>
            <a:r>
              <a:rPr lang="en-US" sz="1400" dirty="0"/>
              <a:t>, L.; Fan, J. Z.; </a:t>
            </a:r>
            <a:r>
              <a:rPr lang="en-US" sz="1400" dirty="0" err="1"/>
              <a:t>Askerka</a:t>
            </a:r>
            <a:r>
              <a:rPr lang="en-US" sz="1400" dirty="0"/>
              <a:t>, M.; Jain, A.; Choi, M.-J.; Ouellette, O.; </a:t>
            </a:r>
            <a:r>
              <a:rPr lang="en-US" sz="1400" dirty="0" err="1"/>
              <a:t>Todorović</a:t>
            </a:r>
            <a:r>
              <a:rPr lang="en-US" sz="1400" dirty="0"/>
              <a:t>, P.; </a:t>
            </a:r>
            <a:r>
              <a:rPr lang="en-US" sz="1400" dirty="0" err="1"/>
              <a:t>Sagar</a:t>
            </a:r>
            <a:r>
              <a:rPr lang="en-US" sz="1400" dirty="0"/>
              <a:t>, L. K.; Sargent, E. H. Machine Learning Accelerates Discovery of Optimal Colloidal Quantum Dot Synthesis. </a:t>
            </a:r>
            <a:r>
              <a:rPr lang="en-US" sz="1400" i="1" dirty="0">
                <a:hlinkClick r:id="rId3"/>
              </a:rPr>
              <a:t>ACS Nano</a:t>
            </a:r>
            <a:r>
              <a:rPr lang="en-US" sz="1400" dirty="0">
                <a:hlinkClick r:id="rId3"/>
              </a:rPr>
              <a:t> </a:t>
            </a:r>
            <a:r>
              <a:rPr lang="en-US" sz="1400" b="1" dirty="0">
                <a:hlinkClick r:id="rId3"/>
              </a:rPr>
              <a:t>2019</a:t>
            </a:r>
            <a:r>
              <a:rPr lang="en-US" sz="1400" dirty="0">
                <a:hlinkClick r:id="rId3"/>
              </a:rPr>
              <a:t>, acsnano.9b03864</a:t>
            </a:r>
            <a:r>
              <a:rPr lang="en-US" sz="1400" dirty="0"/>
              <a:t>.</a:t>
            </a:r>
          </a:p>
        </p:txBody>
      </p:sp>
      <p:sp>
        <p:nvSpPr>
          <p:cNvPr id="5" name="Rectangle 4"/>
          <p:cNvSpPr/>
          <p:nvPr/>
        </p:nvSpPr>
        <p:spPr>
          <a:xfrm>
            <a:off x="6324600" y="4865271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Mansouri</a:t>
            </a:r>
            <a:r>
              <a:rPr lang="en-US" sz="1400" dirty="0"/>
              <a:t> Tehrani, A.; Oliynyk, A. O.; Parry, M.; Rizvi, Z.; Couper, S.; Lin, F.; Miyagi, L.; Sparks, T. D.; </a:t>
            </a:r>
            <a:r>
              <a:rPr lang="en-US" sz="1400" dirty="0" err="1"/>
              <a:t>Brgoch</a:t>
            </a:r>
            <a:r>
              <a:rPr lang="en-US" sz="1400" dirty="0"/>
              <a:t>, J. Machine Learning Directed Search for </a:t>
            </a:r>
            <a:r>
              <a:rPr lang="en-US" sz="1400" dirty="0" err="1"/>
              <a:t>Ultraincompressible</a:t>
            </a:r>
            <a:r>
              <a:rPr lang="en-US" sz="1400" dirty="0"/>
              <a:t>, </a:t>
            </a:r>
            <a:r>
              <a:rPr lang="en-US" sz="1400" dirty="0" err="1"/>
              <a:t>Superhard</a:t>
            </a:r>
            <a:r>
              <a:rPr lang="en-US" sz="1400" dirty="0"/>
              <a:t> Materials. </a:t>
            </a:r>
            <a:r>
              <a:rPr lang="en-US" sz="1400" i="1" dirty="0">
                <a:hlinkClick r:id="rId4"/>
              </a:rPr>
              <a:t>J. Am. Chem. Soc.</a:t>
            </a:r>
            <a:r>
              <a:rPr lang="en-US" sz="1400" dirty="0">
                <a:hlinkClick r:id="rId4"/>
              </a:rPr>
              <a:t> </a:t>
            </a:r>
            <a:r>
              <a:rPr lang="en-US" sz="1400" b="1" dirty="0">
                <a:hlinkClick r:id="rId4"/>
              </a:rPr>
              <a:t>2018</a:t>
            </a:r>
            <a:r>
              <a:rPr lang="en-US" sz="1400" dirty="0">
                <a:hlinkClick r:id="rId4"/>
              </a:rPr>
              <a:t>, </a:t>
            </a:r>
            <a:r>
              <a:rPr lang="en-US" sz="1400" i="1" dirty="0">
                <a:hlinkClick r:id="rId4"/>
              </a:rPr>
              <a:t>140</a:t>
            </a:r>
            <a:r>
              <a:rPr lang="en-US" sz="1400" dirty="0">
                <a:hlinkClick r:id="rId4"/>
              </a:rPr>
              <a:t>, 9844–9853</a:t>
            </a:r>
            <a:r>
              <a:rPr lang="en-US" sz="1400" dirty="0"/>
              <a:t>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24" y="1923676"/>
            <a:ext cx="5393100" cy="29230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995757"/>
            <a:ext cx="5087861" cy="29230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90863" y="1343977"/>
            <a:ext cx="4019074" cy="408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Making mono-disperse quantum dots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04276" y="1343977"/>
            <a:ext cx="3527048" cy="408623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dirty="0"/>
              <a:t>Discovering </a:t>
            </a:r>
            <a:r>
              <a:rPr lang="en-US" dirty="0" err="1"/>
              <a:t>superhard</a:t>
            </a:r>
            <a:r>
              <a:rPr lang="en-US" dirty="0"/>
              <a:t> materials</a:t>
            </a:r>
          </a:p>
        </p:txBody>
      </p:sp>
    </p:spTree>
    <p:extLst>
      <p:ext uri="{BB962C8B-B14F-4D97-AF65-F5344CB8AC3E}">
        <p14:creationId xmlns:p14="http://schemas.microsoft.com/office/powerpoint/2010/main" val="512328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68" y="152400"/>
            <a:ext cx="11352663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0310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Software resources – open source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400800" y="1066800"/>
            <a:ext cx="5380135" cy="233255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marL="0" indent="0" algn="ctr">
              <a:spcAft>
                <a:spcPts val="300"/>
              </a:spcAft>
              <a:buNone/>
            </a:pPr>
            <a:r>
              <a:rPr lang="en-US" b="1" dirty="0">
                <a:solidFill>
                  <a:srgbClr val="000000"/>
                </a:solidFill>
              </a:rPr>
              <a:t>R</a:t>
            </a:r>
            <a:r>
              <a:rPr lang="en-US" dirty="0">
                <a:solidFill>
                  <a:srgbClr val="000000"/>
                </a:solidFill>
              </a:rPr>
              <a:t>: </a:t>
            </a:r>
            <a:r>
              <a:rPr lang="en-US" dirty="0" err="1">
                <a:solidFill>
                  <a:srgbClr val="000000"/>
                </a:solidFill>
                <a:hlinkClick r:id="rId3"/>
              </a:rPr>
              <a:t>DoE.base</a:t>
            </a:r>
            <a:r>
              <a:rPr lang="en-US" dirty="0">
                <a:solidFill>
                  <a:srgbClr val="000000"/>
                </a:solidFill>
              </a:rPr>
              <a:t> 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dirty="0">
                <a:solidFill>
                  <a:srgbClr val="000000"/>
                </a:solidFill>
              </a:rPr>
              <a:t>(Full Factorials, Orthogonal Arrays and Base Utilities)</a:t>
            </a:r>
          </a:p>
          <a:p>
            <a:pPr marL="0" indent="0">
              <a:spcAft>
                <a:spcPts val="300"/>
              </a:spcAft>
              <a:buNone/>
            </a:pPr>
            <a:r>
              <a:rPr lang="en-US" dirty="0" err="1"/>
              <a:t>Grömping</a:t>
            </a:r>
            <a:r>
              <a:rPr lang="en-US" dirty="0"/>
              <a:t> U (2018). “R Package </a:t>
            </a:r>
            <a:r>
              <a:rPr lang="en-US" dirty="0" err="1"/>
              <a:t>DoE.base</a:t>
            </a:r>
            <a:r>
              <a:rPr lang="en-US" dirty="0"/>
              <a:t> for Factorial Experiments.” </a:t>
            </a:r>
            <a:r>
              <a:rPr lang="en-US" i="1" dirty="0"/>
              <a:t>Journal of Statistical Software</a:t>
            </a:r>
            <a:r>
              <a:rPr lang="en-US" dirty="0"/>
              <a:t>, </a:t>
            </a:r>
            <a:r>
              <a:rPr lang="en-US" b="1" dirty="0"/>
              <a:t>85</a:t>
            </a:r>
            <a:r>
              <a:rPr lang="en-US" dirty="0"/>
              <a:t>(5), 1–41. </a:t>
            </a:r>
            <a:r>
              <a:rPr lang="en-US" dirty="0" err="1"/>
              <a:t>doi</a:t>
            </a:r>
            <a:r>
              <a:rPr lang="en-US" dirty="0"/>
              <a:t>: </a:t>
            </a:r>
            <a:r>
              <a:rPr lang="en-US" dirty="0">
                <a:hlinkClick r:id="rId4"/>
              </a:rPr>
              <a:t>10.18637/jss.v085.i05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1103086"/>
            <a:ext cx="5486400" cy="337964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Python</a:t>
            </a:r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5"/>
              </a:rPr>
              <a:t>Anaconda</a:t>
            </a:r>
            <a:endParaRPr lang="en-US" sz="20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Machine learning packages:</a:t>
            </a:r>
            <a:br>
              <a:rPr lang="en-US" sz="2000" dirty="0"/>
            </a:br>
            <a:r>
              <a:rPr lang="en-US" sz="2000" dirty="0"/>
              <a:t> </a:t>
            </a:r>
            <a:r>
              <a:rPr lang="en-US" sz="2000" dirty="0">
                <a:hlinkClick r:id="rId6"/>
              </a:rPr>
              <a:t>pandas</a:t>
            </a:r>
            <a:r>
              <a:rPr lang="en-US" sz="2000" dirty="0"/>
              <a:t>, </a:t>
            </a:r>
            <a:r>
              <a:rPr lang="en-US" sz="2000" dirty="0" err="1">
                <a:hlinkClick r:id="rId7"/>
              </a:rPr>
              <a:t>sklearn</a:t>
            </a:r>
            <a:r>
              <a:rPr lang="en-US" sz="2000" dirty="0"/>
              <a:t>, </a:t>
            </a:r>
            <a:r>
              <a:rPr lang="en-US" sz="2000" dirty="0" err="1">
                <a:hlinkClick r:id="rId8"/>
              </a:rPr>
              <a:t>tensorflow</a:t>
            </a:r>
            <a:r>
              <a:rPr lang="en-US" sz="2000" dirty="0"/>
              <a:t>, </a:t>
            </a:r>
            <a:r>
              <a:rPr lang="en-US" sz="2000" dirty="0" err="1">
                <a:hlinkClick r:id="rId9"/>
              </a:rPr>
              <a:t>keras</a:t>
            </a:r>
            <a:endParaRPr lang="en-US" sz="2000" dirty="0"/>
          </a:p>
          <a:p>
            <a:pPr marL="285750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Github</a:t>
            </a:r>
            <a:r>
              <a:rPr lang="en-US" sz="2000" dirty="0"/>
              <a:t>:</a:t>
            </a:r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10"/>
              </a:rPr>
              <a:t>JWA site</a:t>
            </a:r>
            <a:endParaRPr lang="en-US" sz="20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 err="1">
                <a:hlinkClick r:id="rId11"/>
              </a:rPr>
              <a:t>Lingfei</a:t>
            </a:r>
            <a:r>
              <a:rPr lang="en-US" sz="2000" dirty="0">
                <a:hlinkClick r:id="rId11"/>
              </a:rPr>
              <a:t> Wei site</a:t>
            </a:r>
            <a:endParaRPr lang="en-US" sz="2000" dirty="0"/>
          </a:p>
          <a:p>
            <a:pPr marL="742950" lvl="1" indent="-285750"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hlinkClick r:id="rId12"/>
              </a:rPr>
              <a:t>Design of Experiment</a:t>
            </a:r>
            <a:r>
              <a:rPr lang="en-US" sz="2000" dirty="0"/>
              <a:t>, </a:t>
            </a:r>
            <a:r>
              <a:rPr lang="en-US" sz="2000" dirty="0" err="1"/>
              <a:t>Tirthajyoti</a:t>
            </a:r>
            <a:r>
              <a:rPr lang="en-US" sz="2000" dirty="0"/>
              <a:t> Sarkar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88768FFA-875C-4C55-95DC-21CBE08C56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030"/>
          <a:stretch/>
        </p:blipFill>
        <p:spPr bwMode="auto">
          <a:xfrm>
            <a:off x="533400" y="4484377"/>
            <a:ext cx="5029200" cy="234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5600" y="3661353"/>
            <a:ext cx="4343400" cy="1993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02080" y="4470035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1/2 fractional factorial</a:t>
            </a:r>
          </a:p>
        </p:txBody>
      </p:sp>
    </p:spTree>
    <p:extLst>
      <p:ext uri="{BB962C8B-B14F-4D97-AF65-F5344CB8AC3E}">
        <p14:creationId xmlns:p14="http://schemas.microsoft.com/office/powerpoint/2010/main" val="312788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Commercial Software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068082-95D2-428B-9AEB-784FC6A26489}"/>
              </a:ext>
            </a:extLst>
          </p:cNvPr>
          <p:cNvSpPr txBox="1">
            <a:spLocks/>
          </p:cNvSpPr>
          <p:nvPr/>
        </p:nvSpPr>
        <p:spPr>
          <a:xfrm>
            <a:off x="1055294" y="1219200"/>
            <a:ext cx="9900951" cy="121920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JMP® 10 Design of Experiments Guide: </a:t>
            </a: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https://www.jmp.com/support/downloads/pdf/jmp1001/doe_guide.pdf</a:t>
            </a:r>
            <a:endParaRPr lang="en-US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4488" indent="0">
              <a:buNone/>
            </a:pP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Copyright © 2012, SAS Institute Inc., Cary, NC, USA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603D9C-1BB4-425A-9A81-670BCEDF30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30" t="29247" r="26935" b="25735"/>
          <a:stretch/>
        </p:blipFill>
        <p:spPr>
          <a:xfrm>
            <a:off x="2590800" y="2553947"/>
            <a:ext cx="7010400" cy="37822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141D1FCB-107A-48E5-B51B-BED68599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88" y="49376"/>
            <a:ext cx="1587767" cy="10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46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Design of Experiment</a:t>
            </a:r>
            <a:br>
              <a:rPr lang="en-US" dirty="0"/>
            </a:br>
            <a:r>
              <a:rPr lang="en-US" dirty="0"/>
              <a:t>Goals and Nomenclature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38086"/>
            <a:ext cx="5803900" cy="467305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u="sng" dirty="0"/>
              <a:t>Goals</a:t>
            </a:r>
          </a:p>
          <a:p>
            <a:r>
              <a:rPr lang="en-US" dirty="0">
                <a:solidFill>
                  <a:srgbClr val="FF0000"/>
                </a:solidFill>
              </a:rPr>
              <a:t>Achieving an optimal process output (max, min, or target)</a:t>
            </a:r>
            <a:endParaRPr lang="en-US" dirty="0"/>
          </a:p>
          <a:p>
            <a:r>
              <a:rPr lang="en-US" dirty="0"/>
              <a:t>Comparing Alternatives</a:t>
            </a:r>
          </a:p>
          <a:p>
            <a:r>
              <a:rPr lang="en-US" dirty="0"/>
              <a:t>Identifying the Significant Inputs (Factors) affecting an Output (Response) </a:t>
            </a:r>
          </a:p>
          <a:p>
            <a:r>
              <a:rPr lang="en-US" dirty="0"/>
              <a:t>Reducing Variability</a:t>
            </a:r>
          </a:p>
          <a:p>
            <a:r>
              <a:rPr lang="en-US" dirty="0"/>
              <a:t>Balancing Tradeoffs</a:t>
            </a:r>
          </a:p>
        </p:txBody>
      </p:sp>
      <p:pic>
        <p:nvPicPr>
          <p:cNvPr id="4" name="Picture 2" descr="unaffinitized topics">
            <a:extLst>
              <a:ext uri="{FF2B5EF4-FFF2-40B4-BE49-F238E27FC236}">
                <a16:creationId xmlns:a16="http://schemas.microsoft.com/office/drawing/2014/main" id="{7E51E756-5BD8-4B34-B900-3978D7BD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237" y="1738086"/>
            <a:ext cx="5858506" cy="451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827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Commercial Software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B068082-95D2-428B-9AEB-784FC6A26489}"/>
              </a:ext>
            </a:extLst>
          </p:cNvPr>
          <p:cNvSpPr txBox="1">
            <a:spLocks/>
          </p:cNvSpPr>
          <p:nvPr/>
        </p:nvSpPr>
        <p:spPr>
          <a:xfrm>
            <a:off x="685800" y="1775220"/>
            <a:ext cx="5574106" cy="62138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JMP® 10 Design of Experiments Guide: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41D1FCB-107A-48E5-B51B-BED68599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1587767" cy="10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86BF4C-8C28-4FB6-93B1-0931A9F1C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18" t="30703" r="28087" b="30000"/>
          <a:stretch/>
        </p:blipFill>
        <p:spPr>
          <a:xfrm>
            <a:off x="304800" y="2692537"/>
            <a:ext cx="6764761" cy="3251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015AF-3593-48EB-805D-02AE1FBDA2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68" t="21792" r="47822" b="25064"/>
          <a:stretch/>
        </p:blipFill>
        <p:spPr>
          <a:xfrm>
            <a:off x="7315200" y="1371600"/>
            <a:ext cx="4632996" cy="482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507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6200" y="448270"/>
            <a:ext cx="44935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74059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574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DOE terminology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Fisher's principles: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Randomization</a:t>
            </a:r>
          </a:p>
          <a:p>
            <a:r>
              <a:rPr lang="en-US" dirty="0"/>
              <a:t>Statistical replication</a:t>
            </a:r>
          </a:p>
          <a:p>
            <a:r>
              <a:rPr lang="en-US" dirty="0"/>
              <a:t>Blocking</a:t>
            </a:r>
          </a:p>
          <a:p>
            <a:r>
              <a:rPr lang="en-US" dirty="0"/>
              <a:t>Orthogonality</a:t>
            </a:r>
          </a:p>
          <a:p>
            <a:r>
              <a:rPr lang="en-US" dirty="0"/>
              <a:t>Balance</a:t>
            </a:r>
          </a:p>
          <a:p>
            <a:r>
              <a:rPr lang="en-US" dirty="0"/>
              <a:t>Factorial experiments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268D66-21EF-4358-A43F-4474577B74B3}"/>
              </a:ext>
            </a:extLst>
          </p:cNvPr>
          <p:cNvGrpSpPr/>
          <p:nvPr/>
        </p:nvGrpSpPr>
        <p:grpSpPr>
          <a:xfrm>
            <a:off x="8407950" y="217713"/>
            <a:ext cx="3504164" cy="6422574"/>
            <a:chOff x="7736146" y="245806"/>
            <a:chExt cx="3504164" cy="6422574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8712340D-080B-46FA-AF46-7CAD544083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1" r="7010" b="25029"/>
            <a:stretch/>
          </p:blipFill>
          <p:spPr bwMode="auto">
            <a:xfrm>
              <a:off x="7736146" y="245806"/>
              <a:ext cx="3504164" cy="3795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âlady tasting teaâçå¾çæç´¢ç»æ">
              <a:extLst>
                <a:ext uri="{FF2B5EF4-FFF2-40B4-BE49-F238E27FC236}">
                  <a16:creationId xmlns:a16="http://schemas.microsoft.com/office/drawing/2014/main" id="{A5C1C7A2-A8C6-4BBB-B9B3-AFC1C017A8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" r="7011" b="4703"/>
            <a:stretch/>
          </p:blipFill>
          <p:spPr bwMode="auto">
            <a:xfrm>
              <a:off x="7736146" y="4041057"/>
              <a:ext cx="3504164" cy="2627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5CA182-9D87-4532-9402-6FBF9ACF35F2}"/>
              </a:ext>
            </a:extLst>
          </p:cNvPr>
          <p:cNvSpPr/>
          <p:nvPr/>
        </p:nvSpPr>
        <p:spPr>
          <a:xfrm>
            <a:off x="10200140" y="3429000"/>
            <a:ext cx="172354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(1890-1962)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Ronald Fisher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3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Fractional factorial design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1DCD0-0B1B-4A54-9CB7-119319D4A576}"/>
              </a:ext>
            </a:extLst>
          </p:cNvPr>
          <p:cNvSpPr/>
          <p:nvPr/>
        </p:nvSpPr>
        <p:spPr>
          <a:xfrm>
            <a:off x="3013747" y="2923006"/>
            <a:ext cx="1011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222222"/>
                </a:solidFill>
                <a:latin typeface="Arial" panose="020B0604020202020204" pitchFamily="34" charset="0"/>
              </a:rPr>
              <a:t>I 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k − p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37662B-B503-4A69-B51B-D1753625FA37}"/>
              </a:ext>
            </a:extLst>
          </p:cNvPr>
          <p:cNvCxnSpPr/>
          <p:nvPr/>
        </p:nvCxnSpPr>
        <p:spPr>
          <a:xfrm>
            <a:off x="3200400" y="3507781"/>
            <a:ext cx="0" cy="492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587E8F-88D4-41BC-A5B9-25C03DAF65E3}"/>
              </a:ext>
            </a:extLst>
          </p:cNvPr>
          <p:cNvCxnSpPr>
            <a:cxnSpLocks/>
          </p:cNvCxnSpPr>
          <p:nvPr/>
        </p:nvCxnSpPr>
        <p:spPr>
          <a:xfrm flipV="1">
            <a:off x="3383973" y="2369127"/>
            <a:ext cx="0" cy="460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05FA3D-9F60-4DFA-A97E-F222FBC87B7B}"/>
              </a:ext>
            </a:extLst>
          </p:cNvPr>
          <p:cNvGrpSpPr/>
          <p:nvPr/>
        </p:nvGrpSpPr>
        <p:grpSpPr>
          <a:xfrm>
            <a:off x="3847184" y="3395652"/>
            <a:ext cx="356755" cy="238992"/>
            <a:chOff x="4468092" y="4000499"/>
            <a:chExt cx="356755" cy="23899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9F8919-C582-43E0-BA29-5C37189D0562}"/>
                </a:ext>
              </a:extLst>
            </p:cNvPr>
            <p:cNvCxnSpPr>
              <a:cxnSpLocks/>
            </p:cNvCxnSpPr>
            <p:nvPr/>
          </p:nvCxnSpPr>
          <p:spPr>
            <a:xfrm>
              <a:off x="4468092" y="4236329"/>
              <a:ext cx="35675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6D4619-DCCA-496A-8025-6BB7DAF32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092" y="4000499"/>
              <a:ext cx="0" cy="2389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0B275-50C5-49DD-BD2F-E1ABF450B634}"/>
              </a:ext>
            </a:extLst>
          </p:cNvPr>
          <p:cNvSpPr/>
          <p:nvPr/>
        </p:nvSpPr>
        <p:spPr>
          <a:xfrm>
            <a:off x="2146664" y="4092556"/>
            <a:ext cx="2107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levels of factors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1A2E4-99D0-4F09-887D-04342614E45C}"/>
              </a:ext>
            </a:extLst>
          </p:cNvPr>
          <p:cNvSpPr/>
          <p:nvPr/>
        </p:nvSpPr>
        <p:spPr>
          <a:xfrm>
            <a:off x="3983640" y="3430836"/>
            <a:ext cx="2107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Fraction size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5FD091-8A01-4E5F-AFD0-16B3FC17D71E}"/>
              </a:ext>
            </a:extLst>
          </p:cNvPr>
          <p:cNvSpPr/>
          <p:nvPr/>
        </p:nvSpPr>
        <p:spPr>
          <a:xfrm>
            <a:off x="2180264" y="1968899"/>
            <a:ext cx="2407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factors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72AB49-9D0D-4968-95F8-CC4D87A3096E}"/>
              </a:ext>
            </a:extLst>
          </p:cNvPr>
          <p:cNvSpPr/>
          <p:nvPr/>
        </p:nvSpPr>
        <p:spPr>
          <a:xfrm>
            <a:off x="6535154" y="2923005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2 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5 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= 32</a:t>
            </a:r>
            <a:endParaRPr lang="en-US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19E9A-5CA2-4FCE-8F6E-FB31019598F5}"/>
              </a:ext>
            </a:extLst>
          </p:cNvPr>
          <p:cNvSpPr/>
          <p:nvPr/>
        </p:nvSpPr>
        <p:spPr>
          <a:xfrm>
            <a:off x="8600703" y="292300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2 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5</a:t>
            </a:r>
            <a:r>
              <a:rPr lang="en-US" altLang="zh-CN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-2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= </a:t>
            </a:r>
            <a:r>
              <a:rPr lang="en-US" altLang="zh-CN" sz="3200" dirty="0">
                <a:solidFill>
                  <a:srgbClr val="222222"/>
                </a:solidFill>
                <a:latin typeface="Arial" panose="020B0604020202020204" pitchFamily="34" charset="0"/>
              </a:rPr>
              <a:t>8</a:t>
            </a:r>
            <a:endParaRPr lang="en-US" sz="3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96CDE1-20F9-4633-B96E-762AEF88D329}"/>
              </a:ext>
            </a:extLst>
          </p:cNvPr>
          <p:cNvSpPr/>
          <p:nvPr/>
        </p:nvSpPr>
        <p:spPr>
          <a:xfrm>
            <a:off x="6501012" y="1968899"/>
            <a:ext cx="392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factors, 2 levels experiment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7AF746-CEC7-424C-A19D-A26540E5164A}"/>
              </a:ext>
            </a:extLst>
          </p:cNvPr>
          <p:cNvGrpSpPr/>
          <p:nvPr/>
        </p:nvGrpSpPr>
        <p:grpSpPr>
          <a:xfrm>
            <a:off x="7180936" y="2307057"/>
            <a:ext cx="2333070" cy="615947"/>
            <a:chOff x="7180936" y="2307057"/>
            <a:chExt cx="2333070" cy="615947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FFA95E3-6FDB-4A19-B447-08CDBA71B365}"/>
                </a:ext>
              </a:extLst>
            </p:cNvPr>
            <p:cNvSpPr/>
            <p:nvPr/>
          </p:nvSpPr>
          <p:spPr>
            <a:xfrm>
              <a:off x="9266678" y="2553671"/>
              <a:ext cx="247328" cy="36933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DD335A7C-2EF8-4027-B5F6-E6B59E036B8F}"/>
                </a:ext>
              </a:extLst>
            </p:cNvPr>
            <p:cNvSpPr/>
            <p:nvPr/>
          </p:nvSpPr>
          <p:spPr>
            <a:xfrm>
              <a:off x="7180936" y="2553671"/>
              <a:ext cx="247328" cy="36933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93C895-E360-41A8-A5CF-1DB3D7499979}"/>
                </a:ext>
              </a:extLst>
            </p:cNvPr>
            <p:cNvSpPr/>
            <p:nvPr/>
          </p:nvSpPr>
          <p:spPr>
            <a:xfrm>
              <a:off x="7246446" y="2526525"/>
              <a:ext cx="2209275" cy="107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49DCED-247F-4550-9B5B-D95701366DAD}"/>
                </a:ext>
              </a:extLst>
            </p:cNvPr>
            <p:cNvSpPr/>
            <p:nvPr/>
          </p:nvSpPr>
          <p:spPr>
            <a:xfrm>
              <a:off x="8291819" y="2307057"/>
              <a:ext cx="92826" cy="326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71FFD68-222E-4623-BEF5-6D0117E4D50D}"/>
              </a:ext>
            </a:extLst>
          </p:cNvPr>
          <p:cNvSpPr/>
          <p:nvPr/>
        </p:nvSpPr>
        <p:spPr>
          <a:xfrm>
            <a:off x="6161707" y="3457387"/>
            <a:ext cx="2209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factorial design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22760E-3BFE-4E24-9B63-C99F72423B13}"/>
              </a:ext>
            </a:extLst>
          </p:cNvPr>
          <p:cNvSpPr/>
          <p:nvPr/>
        </p:nvSpPr>
        <p:spPr>
          <a:xfrm>
            <a:off x="8132561" y="3473718"/>
            <a:ext cx="2515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1/4 fractional factorial design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CF4E75-4ECD-4999-92B6-6819CA00E6ED}"/>
              </a:ext>
            </a:extLst>
          </p:cNvPr>
          <p:cNvGrpSpPr/>
          <p:nvPr/>
        </p:nvGrpSpPr>
        <p:grpSpPr>
          <a:xfrm>
            <a:off x="5587088" y="4475391"/>
            <a:ext cx="5466678" cy="1942276"/>
            <a:chOff x="5587088" y="4475391"/>
            <a:chExt cx="5466678" cy="194227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084E183-D63F-4B64-A6D4-C227D65FD818}"/>
                </a:ext>
              </a:extLst>
            </p:cNvPr>
            <p:cNvSpPr/>
            <p:nvPr/>
          </p:nvSpPr>
          <p:spPr>
            <a:xfrm>
              <a:off x="5876925" y="4475391"/>
              <a:ext cx="4987982" cy="1911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40" name="Picture 4" descr="âFractional factorial designâçå¾çæç´¢ç»æ">
              <a:extLst>
                <a:ext uri="{FF2B5EF4-FFF2-40B4-BE49-F238E27FC236}">
                  <a16:creationId xmlns:a16="http://schemas.microsoft.com/office/drawing/2014/main" id="{A2DDF57E-6F44-4A7D-9477-8A616EA5B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33"/>
            <a:stretch/>
          </p:blipFill>
          <p:spPr bwMode="auto">
            <a:xfrm>
              <a:off x="6065784" y="4491722"/>
              <a:ext cx="4799123" cy="1385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408B93-64A8-424D-A295-1F35B7BDD07F}"/>
                </a:ext>
              </a:extLst>
            </p:cNvPr>
            <p:cNvSpPr/>
            <p:nvPr/>
          </p:nvSpPr>
          <p:spPr>
            <a:xfrm>
              <a:off x="5587088" y="5771336"/>
              <a:ext cx="21074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3-1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fractional factorial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8F6775-2B8B-4C89-AE14-BA544338902C}"/>
                </a:ext>
              </a:extLst>
            </p:cNvPr>
            <p:cNvSpPr/>
            <p:nvPr/>
          </p:nvSpPr>
          <p:spPr>
            <a:xfrm>
              <a:off x="8946295" y="5909835"/>
              <a:ext cx="2107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full factorial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6B19C2-9254-4E32-B605-BB86AEA84442}"/>
                </a:ext>
              </a:extLst>
            </p:cNvPr>
            <p:cNvSpPr/>
            <p:nvPr/>
          </p:nvSpPr>
          <p:spPr>
            <a:xfrm>
              <a:off x="7245210" y="5893256"/>
              <a:ext cx="2107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Fold-over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7515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2" grpId="0"/>
      <p:bldP spid="23" grpId="0"/>
      <p:bldP spid="24" grpId="0"/>
      <p:bldP spid="26" grpId="0"/>
      <p:bldP spid="27" grpId="0"/>
      <p:bldP spid="34" grpId="0"/>
      <p:bldP spid="3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3360" y="914400"/>
            <a:ext cx="6172200" cy="1697467"/>
          </a:xfrm>
        </p:spPr>
        <p:txBody>
          <a:bodyPr>
            <a:normAutofit/>
          </a:bodyPr>
          <a:lstStyle/>
          <a:p>
            <a:r>
              <a:rPr lang="en-US" dirty="0" err="1"/>
              <a:t>Plackett</a:t>
            </a:r>
            <a:r>
              <a:rPr lang="en-US" dirty="0"/>
              <a:t>–Burman design (</a:t>
            </a:r>
            <a:r>
              <a:rPr lang="en-US" dirty="0">
                <a:solidFill>
                  <a:schemeClr val="tx1"/>
                </a:solidFill>
              </a:rPr>
              <a:t>orthogonal two-level experimental design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BF7571-6C83-414E-A01A-E39C64FED57A}"/>
              </a:ext>
            </a:extLst>
          </p:cNvPr>
          <p:cNvSpPr/>
          <p:nvPr/>
        </p:nvSpPr>
        <p:spPr>
          <a:xfrm>
            <a:off x="127521" y="2027358"/>
            <a:ext cx="65669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Criterion - each combination of levels for any pair of factors appears the same number of times, throughout all the experimental runs.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E2F8A-ECCA-450B-8947-D40A0FFD7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80" y="2974134"/>
            <a:ext cx="4306111" cy="3929326"/>
          </a:xfrm>
          <a:prstGeom prst="rect">
            <a:avLst/>
          </a:prstGeom>
        </p:spPr>
      </p:pic>
      <p:pic>
        <p:nvPicPr>
          <p:cNvPr id="9" name="Picture 8" descr="A close up of a white wall&#10;&#10;Description automatically generated">
            <a:extLst>
              <a:ext uri="{FF2B5EF4-FFF2-40B4-BE49-F238E27FC236}">
                <a16:creationId xmlns:a16="http://schemas.microsoft.com/office/drawing/2014/main" id="{2E539E25-AC4A-4C83-95A4-873CA18D9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54" y="3291531"/>
            <a:ext cx="2933954" cy="3566469"/>
          </a:xfrm>
          <a:prstGeom prst="rect">
            <a:avLst/>
          </a:prstGeom>
        </p:spPr>
      </p:pic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8534C4E8-595F-4F39-B58B-D23AF4CA5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78" y="2611867"/>
            <a:ext cx="3711262" cy="4221846"/>
          </a:xfrm>
          <a:prstGeom prst="rect">
            <a:avLst/>
          </a:prstGeom>
        </p:spPr>
      </p:pic>
      <p:pic>
        <p:nvPicPr>
          <p:cNvPr id="13" name="Picture 12" descr="A close up of a mans face&#10;&#10;Description automatically generated">
            <a:extLst>
              <a:ext uri="{FF2B5EF4-FFF2-40B4-BE49-F238E27FC236}">
                <a16:creationId xmlns:a16="http://schemas.microsoft.com/office/drawing/2014/main" id="{C150185F-71E5-465D-B6F4-B516D4909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81" y="1965536"/>
            <a:ext cx="4061812" cy="4892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43C358-E29A-439C-815F-6080EFA19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50" y="1295728"/>
            <a:ext cx="4633362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7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74EC4E-010F-4CE4-A17B-B5263609519C}"/>
              </a:ext>
            </a:extLst>
          </p:cNvPr>
          <p:cNvSpPr/>
          <p:nvPr/>
        </p:nvSpPr>
        <p:spPr>
          <a:xfrm>
            <a:off x="8026248" y="501666"/>
            <a:ext cx="835742" cy="7988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atin Square</a:t>
            </a:r>
            <a:endParaRPr lang="en-US" dirty="0"/>
          </a:p>
          <a:p>
            <a:endParaRPr lang="en-US" dirty="0"/>
          </a:p>
        </p:txBody>
      </p:sp>
      <p:pic>
        <p:nvPicPr>
          <p:cNvPr id="16390" name="Picture 6" descr="âlatin squareâçå¾çæç´¢ç»æ">
            <a:extLst>
              <a:ext uri="{FF2B5EF4-FFF2-40B4-BE49-F238E27FC236}">
                <a16:creationId xmlns:a16="http://schemas.microsoft.com/office/drawing/2014/main" id="{D065BEEF-47EE-4230-82E1-AA0EDCEE8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17144" r="59183" b="18476"/>
          <a:stretch/>
        </p:blipFill>
        <p:spPr bwMode="auto">
          <a:xfrm>
            <a:off x="7767485" y="-4172"/>
            <a:ext cx="4424516" cy="686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1FEDE3-88A2-420C-B68B-09552B0777AE}"/>
              </a:ext>
            </a:extLst>
          </p:cNvPr>
          <p:cNvSpPr/>
          <p:nvPr/>
        </p:nvSpPr>
        <p:spPr>
          <a:xfrm>
            <a:off x="8013291" y="503301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2E4C-78C5-4094-8809-E73B61199A8F}"/>
              </a:ext>
            </a:extLst>
          </p:cNvPr>
          <p:cNvSpPr/>
          <p:nvPr/>
        </p:nvSpPr>
        <p:spPr>
          <a:xfrm>
            <a:off x="11086741" y="503301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ABE390-15AF-450B-8E4F-820CC0133784}"/>
              </a:ext>
            </a:extLst>
          </p:cNvPr>
          <p:cNvSpPr/>
          <p:nvPr/>
        </p:nvSpPr>
        <p:spPr>
          <a:xfrm>
            <a:off x="10063317" y="2425508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F3D9DD-D56B-45BD-BA48-52C2E169FFF0}"/>
              </a:ext>
            </a:extLst>
          </p:cNvPr>
          <p:cNvSpPr/>
          <p:nvPr/>
        </p:nvSpPr>
        <p:spPr>
          <a:xfrm>
            <a:off x="9021097" y="3380211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C27461-C855-4413-92F9-FC84DA71DBFF}"/>
              </a:ext>
            </a:extLst>
          </p:cNvPr>
          <p:cNvSpPr/>
          <p:nvPr/>
        </p:nvSpPr>
        <p:spPr>
          <a:xfrm>
            <a:off x="8013291" y="5306358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5647B-12DA-47A6-A3AD-903E8C7D4228}"/>
              </a:ext>
            </a:extLst>
          </p:cNvPr>
          <p:cNvSpPr/>
          <p:nvPr/>
        </p:nvSpPr>
        <p:spPr>
          <a:xfrm>
            <a:off x="11086741" y="5306357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D925C1-27D1-41D6-880A-995E19763E80}"/>
              </a:ext>
            </a:extLst>
          </p:cNvPr>
          <p:cNvSpPr/>
          <p:nvPr/>
        </p:nvSpPr>
        <p:spPr>
          <a:xfrm>
            <a:off x="9021097" y="495926"/>
            <a:ext cx="835742" cy="7988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7F1C39-0607-4F7C-A253-98E44277C07F}"/>
              </a:ext>
            </a:extLst>
          </p:cNvPr>
          <p:cNvSpPr/>
          <p:nvPr/>
        </p:nvSpPr>
        <p:spPr>
          <a:xfrm>
            <a:off x="8013291" y="1479754"/>
            <a:ext cx="835742" cy="7988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4EBF82-8EB7-44CA-A20B-576673870AB8}"/>
              </a:ext>
            </a:extLst>
          </p:cNvPr>
          <p:cNvSpPr/>
          <p:nvPr/>
        </p:nvSpPr>
        <p:spPr>
          <a:xfrm>
            <a:off x="10063317" y="1476253"/>
            <a:ext cx="835742" cy="7988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92" name="Picture 8" descr="Figure 2: Two orthogonal Latin squares of order 4 and their superposition.">
            <a:extLst>
              <a:ext uri="{FF2B5EF4-FFF2-40B4-BE49-F238E27FC236}">
                <a16:creationId xmlns:a16="http://schemas.microsoft.com/office/drawing/2014/main" id="{C7524ACB-5919-48BA-BEC1-80CAC354B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4881" r="62966" b="12500"/>
          <a:stretch/>
        </p:blipFill>
        <p:spPr bwMode="auto">
          <a:xfrm>
            <a:off x="2702476" y="1756549"/>
            <a:ext cx="1700248" cy="16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igure 2: Two orthogonal Latin squares of order 4 and their superposition.">
            <a:extLst>
              <a:ext uri="{FF2B5EF4-FFF2-40B4-BE49-F238E27FC236}">
                <a16:creationId xmlns:a16="http://schemas.microsoft.com/office/drawing/2014/main" id="{5D34783E-31FF-4FCE-89F2-55DE2F38A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1" t="4881" r="8382" b="12500"/>
          <a:stretch/>
        </p:blipFill>
        <p:spPr bwMode="auto">
          <a:xfrm>
            <a:off x="6081619" y="1754463"/>
            <a:ext cx="1700248" cy="16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FD35638-2121-402F-A1F7-BCCDF0DACE9B}"/>
              </a:ext>
            </a:extLst>
          </p:cNvPr>
          <p:cNvSpPr txBox="1">
            <a:spLocks/>
          </p:cNvSpPr>
          <p:nvPr/>
        </p:nvSpPr>
        <p:spPr>
          <a:xfrm>
            <a:off x="2601503" y="3866883"/>
            <a:ext cx="4802188" cy="1473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</a:t>
            </a:r>
            <a:r>
              <a:rPr lang="en-US" altLang="zh-CN" dirty="0"/>
              <a:t>educed Latin Square</a:t>
            </a:r>
          </a:p>
          <a:p>
            <a:pPr marL="0" indent="0">
              <a:buNone/>
            </a:pPr>
            <a:r>
              <a:rPr lang="en-US" dirty="0"/>
              <a:t>Equivalence classes of Latin squares</a:t>
            </a:r>
            <a:endParaRPr lang="en-US" altLang="zh-CN" dirty="0"/>
          </a:p>
          <a:p>
            <a:pPr marL="0" indent="0">
              <a:buFont typeface="Wingdings 3" charset="2"/>
              <a:buNone/>
            </a:pPr>
            <a:r>
              <a:rPr lang="en-US" dirty="0"/>
              <a:t>Orthogonal Latin Square</a:t>
            </a:r>
          </a:p>
        </p:txBody>
      </p:sp>
      <p:pic>
        <p:nvPicPr>
          <p:cNvPr id="31" name="Picture 8" descr="Figure 2: Two orthogonal Latin squares of order 4 and their superposition.">
            <a:extLst>
              <a:ext uri="{FF2B5EF4-FFF2-40B4-BE49-F238E27FC236}">
                <a16:creationId xmlns:a16="http://schemas.microsoft.com/office/drawing/2014/main" id="{D1CB7FEC-4EAE-48B7-A9B3-51B843AA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1" t="4881" r="35084" b="12500"/>
          <a:stretch/>
        </p:blipFill>
        <p:spPr bwMode="auto">
          <a:xfrm>
            <a:off x="4402724" y="1754463"/>
            <a:ext cx="1733550" cy="16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448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7B5A23F-7276-435D-91DA-09104D77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354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F3ECD7F-BF61-4CB1-AA15-464BB771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6F1B29-3A08-4DB7-9F92-4C09B3BC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F5986-62AA-43E1-88E2-238FF66F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DOE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B7931-7ED8-446A-AC4C-8BC1A415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8542" y="982516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D59184-E1D5-49B8-AA19-309C6A1C692F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47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7464F-487D-4FF4-ADAA-18076C15F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 fontScale="77500" lnSpcReduction="20000"/>
          </a:bodyPr>
          <a:lstStyle/>
          <a:p>
            <a:pPr fontAlgn="base"/>
            <a:r>
              <a:rPr lang="en-US" dirty="0">
                <a:solidFill>
                  <a:srgbClr val="FEFFFF"/>
                </a:solidFill>
              </a:rPr>
              <a:t>To determine: the </a:t>
            </a:r>
            <a:r>
              <a:rPr lang="en-US" b="1" dirty="0">
                <a:solidFill>
                  <a:srgbClr val="FEFFFF"/>
                </a:solidFill>
              </a:rPr>
              <a:t>factors</a:t>
            </a:r>
            <a:r>
              <a:rPr lang="en-US" dirty="0">
                <a:solidFill>
                  <a:srgbClr val="FEFFFF"/>
                </a:solidFill>
              </a:rPr>
              <a:t> to be tested; the </a:t>
            </a:r>
            <a:r>
              <a:rPr lang="en-US" b="1" dirty="0">
                <a:solidFill>
                  <a:srgbClr val="FEFFFF"/>
                </a:solidFill>
              </a:rPr>
              <a:t>levels</a:t>
            </a:r>
            <a:r>
              <a:rPr lang="en-US" dirty="0">
                <a:solidFill>
                  <a:srgbClr val="FEFFFF"/>
                </a:solidFill>
              </a:rPr>
              <a:t> of those factors; the </a:t>
            </a:r>
            <a:r>
              <a:rPr lang="en-US" b="1" dirty="0">
                <a:solidFill>
                  <a:srgbClr val="FEFFFF"/>
                </a:solidFill>
              </a:rPr>
              <a:t>structure</a:t>
            </a:r>
            <a:r>
              <a:rPr lang="en-US" dirty="0">
                <a:solidFill>
                  <a:srgbClr val="FEFFFF"/>
                </a:solidFill>
              </a:rPr>
              <a:t> and layout of experimental runs, or conditions.</a:t>
            </a:r>
          </a:p>
          <a:p>
            <a:r>
              <a:rPr lang="en-US" dirty="0">
                <a:solidFill>
                  <a:srgbClr val="FEFFFF"/>
                </a:solidFill>
              </a:rPr>
              <a:t>To consider: unexplained variables; Uncontrollable factors (noise factors); correlation between factors.</a:t>
            </a:r>
          </a:p>
          <a:p>
            <a:r>
              <a:rPr lang="en-US" dirty="0">
                <a:solidFill>
                  <a:srgbClr val="FEFFFF"/>
                </a:solidFill>
              </a:rPr>
              <a:t>To decide a DOE method. </a:t>
            </a:r>
          </a:p>
          <a:p>
            <a:r>
              <a:rPr lang="en-US" dirty="0">
                <a:solidFill>
                  <a:srgbClr val="FEFFFF"/>
                </a:solidFill>
              </a:rPr>
              <a:t>To collect data: conduct experiments, minimize experimental error.</a:t>
            </a:r>
          </a:p>
          <a:p>
            <a:r>
              <a:rPr lang="en-US" dirty="0">
                <a:solidFill>
                  <a:srgbClr val="FEFFFF"/>
                </a:solidFill>
              </a:rPr>
              <a:t>To analyze results using statistical methods (F-test, ANOVA).</a:t>
            </a:r>
          </a:p>
          <a:p>
            <a:r>
              <a:rPr lang="en-US" dirty="0">
                <a:solidFill>
                  <a:srgbClr val="FEFFFF"/>
                </a:solidFill>
              </a:rPr>
              <a:t>To conclude results, to determine practical significance and to make recommendations.</a:t>
            </a:r>
          </a:p>
        </p:txBody>
      </p:sp>
      <p:pic>
        <p:nvPicPr>
          <p:cNvPr id="6146" name="Picture 2" descr="âloop againâçå¾çæç´¢ç»æ">
            <a:extLst>
              <a:ext uri="{FF2B5EF4-FFF2-40B4-BE49-F238E27FC236}">
                <a16:creationId xmlns:a16="http://schemas.microsoft.com/office/drawing/2014/main" id="{D648549E-563E-4034-9292-49024D6DF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1132" y="2281307"/>
            <a:ext cx="3001931" cy="30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5535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 of parameters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509" y="1006475"/>
            <a:ext cx="10866981" cy="54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8707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 descr="ç¸å³å¾ç">
            <a:extLst>
              <a:ext uri="{FF2B5EF4-FFF2-40B4-BE49-F238E27FC236}">
                <a16:creationId xmlns:a16="http://schemas.microsoft.com/office/drawing/2014/main" id="{520E83A9-0FD9-4836-828B-2CE07862F4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17" t="5559" r="40781"/>
          <a:stretch/>
        </p:blipFill>
        <p:spPr bwMode="auto">
          <a:xfrm>
            <a:off x="8916225" y="-3808"/>
            <a:ext cx="3279887" cy="5757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Graphic 58" descr="Checklist">
            <a:extLst>
              <a:ext uri="{FF2B5EF4-FFF2-40B4-BE49-F238E27FC236}">
                <a16:creationId xmlns:a16="http://schemas.microsoft.com/office/drawing/2014/main" id="{E639D45E-EBEF-4B07-9407-DF76CDBF7E2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9181" y="2302363"/>
            <a:ext cx="914400" cy="914400"/>
          </a:xfrm>
          <a:prstGeom prst="rect">
            <a:avLst/>
          </a:prstGeom>
        </p:spPr>
      </p:pic>
      <p:pic>
        <p:nvPicPr>
          <p:cNvPr id="61" name="Graphic 60" descr="List">
            <a:extLst>
              <a:ext uri="{FF2B5EF4-FFF2-40B4-BE49-F238E27FC236}">
                <a16:creationId xmlns:a16="http://schemas.microsoft.com/office/drawing/2014/main" id="{E163557F-6640-4EBB-895D-D99F703651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181" y="1262790"/>
            <a:ext cx="914400" cy="914400"/>
          </a:xfrm>
          <a:prstGeom prst="rect">
            <a:avLst/>
          </a:prstGeom>
        </p:spPr>
      </p:pic>
      <p:pic>
        <p:nvPicPr>
          <p:cNvPr id="63" name="Graphic 62" descr="Open Folder">
            <a:extLst>
              <a:ext uri="{FF2B5EF4-FFF2-40B4-BE49-F238E27FC236}">
                <a16:creationId xmlns:a16="http://schemas.microsoft.com/office/drawing/2014/main" id="{061CCFFD-86CC-4112-AB21-9C0B580BC72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1611" y="3285344"/>
            <a:ext cx="853035" cy="853035"/>
          </a:xfrm>
          <a:prstGeom prst="rect">
            <a:avLst/>
          </a:prstGeom>
        </p:spPr>
      </p:pic>
      <p:pic>
        <p:nvPicPr>
          <p:cNvPr id="5132" name="Picture 12" descr="ç¸å³å¾ç">
            <a:extLst>
              <a:ext uri="{FF2B5EF4-FFF2-40B4-BE49-F238E27FC236}">
                <a16:creationId xmlns:a16="http://schemas.microsoft.com/office/drawing/2014/main" id="{20E9F174-8913-46FA-913F-558F914758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839"/>
          <a:stretch/>
        </p:blipFill>
        <p:spPr bwMode="auto">
          <a:xfrm>
            <a:off x="1716259" y="1447850"/>
            <a:ext cx="2066087" cy="1738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âalgorithmsâçå¾çæç´¢ç»æ">
            <a:extLst>
              <a:ext uri="{FF2B5EF4-FFF2-40B4-BE49-F238E27FC236}">
                <a16:creationId xmlns:a16="http://schemas.microsoft.com/office/drawing/2014/main" id="{2E07387B-3627-41BB-AFE0-29BEC4534C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9" r="14917"/>
          <a:stretch/>
        </p:blipFill>
        <p:spPr bwMode="auto">
          <a:xfrm>
            <a:off x="3885250" y="1521355"/>
            <a:ext cx="2107324" cy="1695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0" descr="âmachine learning regressionâçå¾çæç´¢ç»æ">
            <a:extLst>
              <a:ext uri="{FF2B5EF4-FFF2-40B4-BE49-F238E27FC236}">
                <a16:creationId xmlns:a16="http://schemas.microsoft.com/office/drawing/2014/main" id="{9D43D293-388E-4A71-9FE5-3C52753677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6" t="16207"/>
          <a:stretch/>
        </p:blipFill>
        <p:spPr bwMode="auto">
          <a:xfrm>
            <a:off x="6459927" y="1370244"/>
            <a:ext cx="1263704" cy="1161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20" descr="âmachine learning regressionâçå¾çæç´¢ç»æ">
            <a:extLst>
              <a:ext uri="{FF2B5EF4-FFF2-40B4-BE49-F238E27FC236}">
                <a16:creationId xmlns:a16="http://schemas.microsoft.com/office/drawing/2014/main" id="{285F1227-2A81-459D-B6A7-4467BA802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0" r="52374"/>
          <a:stretch/>
        </p:blipFill>
        <p:spPr bwMode="auto">
          <a:xfrm>
            <a:off x="6402598" y="2565418"/>
            <a:ext cx="1378362" cy="117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2" descr="âmachine learningâçå¾çæç´¢ç»æ">
            <a:extLst>
              <a:ext uri="{FF2B5EF4-FFF2-40B4-BE49-F238E27FC236}">
                <a16:creationId xmlns:a16="http://schemas.microsoft.com/office/drawing/2014/main" id="{B979F59F-0E40-4BFD-AD4D-98608AFA38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25" t="61655" r="62214" b="19110"/>
          <a:stretch/>
        </p:blipFill>
        <p:spPr bwMode="auto">
          <a:xfrm rot="895815">
            <a:off x="2420414" y="3115890"/>
            <a:ext cx="606647" cy="64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2" descr="âmachine learningâçå¾çæç´¢ç»æ">
            <a:extLst>
              <a:ext uri="{FF2B5EF4-FFF2-40B4-BE49-F238E27FC236}">
                <a16:creationId xmlns:a16="http://schemas.microsoft.com/office/drawing/2014/main" id="{BE944E0E-3F89-456A-986E-C0F4F756CF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21540" r="72106" b="66870"/>
          <a:stretch/>
        </p:blipFill>
        <p:spPr bwMode="auto">
          <a:xfrm>
            <a:off x="1389331" y="1322698"/>
            <a:ext cx="733425" cy="3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âmachine learningâçå¾çæç´¢ç»æ">
            <a:extLst>
              <a:ext uri="{FF2B5EF4-FFF2-40B4-BE49-F238E27FC236}">
                <a16:creationId xmlns:a16="http://schemas.microsoft.com/office/drawing/2014/main" id="{606525F9-AFF5-4678-880B-2AED99491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43339" r="72106" b="39913"/>
          <a:stretch/>
        </p:blipFill>
        <p:spPr bwMode="auto">
          <a:xfrm>
            <a:off x="1389332" y="2595375"/>
            <a:ext cx="733425" cy="558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Picture 2" descr="âmachine learningâçå¾çæç´¢ç»æ">
            <a:extLst>
              <a:ext uri="{FF2B5EF4-FFF2-40B4-BE49-F238E27FC236}">
                <a16:creationId xmlns:a16="http://schemas.microsoft.com/office/drawing/2014/main" id="{EF3DAA2A-4F92-448F-91D1-A729945A6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21540" r="72106" b="66870"/>
          <a:stretch/>
        </p:blipFill>
        <p:spPr bwMode="auto">
          <a:xfrm>
            <a:off x="3513246" y="1322697"/>
            <a:ext cx="733425" cy="3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Picture 2" descr="âmachine learningâçå¾çæç´¢ç»æ">
            <a:extLst>
              <a:ext uri="{FF2B5EF4-FFF2-40B4-BE49-F238E27FC236}">
                <a16:creationId xmlns:a16="http://schemas.microsoft.com/office/drawing/2014/main" id="{C606FA4E-032D-4BFE-A195-26C275F9A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90" t="59830" r="24795" b="26141"/>
          <a:stretch/>
        </p:blipFill>
        <p:spPr bwMode="auto">
          <a:xfrm rot="224891">
            <a:off x="3299746" y="3336663"/>
            <a:ext cx="2980638" cy="432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 descr="âmachine learningâçå¾çæç´¢ç»æ">
            <a:extLst>
              <a:ext uri="{FF2B5EF4-FFF2-40B4-BE49-F238E27FC236}">
                <a16:creationId xmlns:a16="http://schemas.microsoft.com/office/drawing/2014/main" id="{8B317E56-A15E-4892-8907-CBDC21CAA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43339" r="72106" b="39913"/>
          <a:stretch/>
        </p:blipFill>
        <p:spPr bwMode="auto">
          <a:xfrm rot="3634130">
            <a:off x="5774237" y="2866482"/>
            <a:ext cx="698443" cy="532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2" descr="âmachine learningâçå¾çæç´¢ç»æ">
            <a:extLst>
              <a:ext uri="{FF2B5EF4-FFF2-40B4-BE49-F238E27FC236}">
                <a16:creationId xmlns:a16="http://schemas.microsoft.com/office/drawing/2014/main" id="{07862E0E-2DBE-4FF9-94CF-CEEA851C44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47" t="21540" r="72106" b="66870"/>
          <a:stretch/>
        </p:blipFill>
        <p:spPr bwMode="auto">
          <a:xfrm>
            <a:off x="5818235" y="1420443"/>
            <a:ext cx="733425" cy="386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98CB8DD-B03B-4571-B3D6-1523BF191814}"/>
              </a:ext>
            </a:extLst>
          </p:cNvPr>
          <p:cNvSpPr txBox="1"/>
          <p:nvPr/>
        </p:nvSpPr>
        <p:spPr>
          <a:xfrm>
            <a:off x="213712" y="995065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Unsupervised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79748D6-9FC0-4CDC-8E03-FBA7B9115E60}"/>
              </a:ext>
            </a:extLst>
          </p:cNvPr>
          <p:cNvSpPr txBox="1"/>
          <p:nvPr/>
        </p:nvSpPr>
        <p:spPr>
          <a:xfrm>
            <a:off x="319597" y="3126798"/>
            <a:ext cx="1428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Supervised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44A6099-8BB8-4C19-B7C3-ECF2152418CB}"/>
              </a:ext>
            </a:extLst>
          </p:cNvPr>
          <p:cNvSpPr txBox="1"/>
          <p:nvPr/>
        </p:nvSpPr>
        <p:spPr>
          <a:xfrm>
            <a:off x="1483641" y="397475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New data</a:t>
            </a:r>
          </a:p>
        </p:txBody>
      </p:sp>
      <p:sp>
        <p:nvSpPr>
          <p:cNvPr id="101" name="TextBox 74">
            <a:extLst>
              <a:ext uri="{FF2B5EF4-FFF2-40B4-BE49-F238E27FC236}">
                <a16:creationId xmlns:a16="http://schemas.microsoft.com/office/drawing/2014/main" id="{098CB8DD-B03B-4571-B3D6-1523BF191814}"/>
              </a:ext>
            </a:extLst>
          </p:cNvPr>
          <p:cNvSpPr txBox="1"/>
          <p:nvPr/>
        </p:nvSpPr>
        <p:spPr>
          <a:xfrm>
            <a:off x="6109091" y="3668369"/>
            <a:ext cx="19400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Regression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(predictive model)</a:t>
            </a:r>
          </a:p>
        </p:txBody>
      </p:sp>
      <p:sp>
        <p:nvSpPr>
          <p:cNvPr id="102" name="TextBox 74">
            <a:extLst>
              <a:ext uri="{FF2B5EF4-FFF2-40B4-BE49-F238E27FC236}">
                <a16:creationId xmlns:a16="http://schemas.microsoft.com/office/drawing/2014/main" id="{098CB8DD-B03B-4571-B3D6-1523BF191814}"/>
              </a:ext>
            </a:extLst>
          </p:cNvPr>
          <p:cNvSpPr txBox="1"/>
          <p:nvPr/>
        </p:nvSpPr>
        <p:spPr>
          <a:xfrm>
            <a:off x="6304709" y="996041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Classification</a:t>
            </a:r>
          </a:p>
        </p:txBody>
      </p:sp>
      <p:sp>
        <p:nvSpPr>
          <p:cNvPr id="103" name="TextBox 74">
            <a:extLst>
              <a:ext uri="{FF2B5EF4-FFF2-40B4-BE49-F238E27FC236}">
                <a16:creationId xmlns:a16="http://schemas.microsoft.com/office/drawing/2014/main" id="{098CB8DD-B03B-4571-B3D6-1523BF191814}"/>
              </a:ext>
            </a:extLst>
          </p:cNvPr>
          <p:cNvSpPr txBox="1"/>
          <p:nvPr/>
        </p:nvSpPr>
        <p:spPr>
          <a:xfrm>
            <a:off x="4099242" y="982502"/>
            <a:ext cx="1846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Machine learning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algorithm</a:t>
            </a:r>
          </a:p>
        </p:txBody>
      </p:sp>
      <p:sp>
        <p:nvSpPr>
          <p:cNvPr id="104" name="TextBox 74">
            <a:extLst>
              <a:ext uri="{FF2B5EF4-FFF2-40B4-BE49-F238E27FC236}">
                <a16:creationId xmlns:a16="http://schemas.microsoft.com/office/drawing/2014/main" id="{098CB8DD-B03B-4571-B3D6-1523BF191814}"/>
              </a:ext>
            </a:extLst>
          </p:cNvPr>
          <p:cNvSpPr txBox="1"/>
          <p:nvPr/>
        </p:nvSpPr>
        <p:spPr>
          <a:xfrm>
            <a:off x="2300620" y="985863"/>
            <a:ext cx="1152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rgbClr val="FF0000"/>
                </a:solidFill>
              </a:rPr>
              <a:t>Feature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extraction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45ED272-C43C-43C2-9733-DA84F4EBC6E0}"/>
              </a:ext>
            </a:extLst>
          </p:cNvPr>
          <p:cNvSpPr txBox="1"/>
          <p:nvPr/>
        </p:nvSpPr>
        <p:spPr>
          <a:xfrm>
            <a:off x="390962" y="171776"/>
            <a:ext cx="3698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Machine learning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6114AA6-88CD-4E80-8C99-1ECA555E1859}"/>
              </a:ext>
            </a:extLst>
          </p:cNvPr>
          <p:cNvSpPr/>
          <p:nvPr/>
        </p:nvSpPr>
        <p:spPr>
          <a:xfrm>
            <a:off x="5979818" y="3626039"/>
            <a:ext cx="2172390" cy="869761"/>
          </a:xfrm>
          <a:prstGeom prst="ellipse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29957" y="4526268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Step-by-step</a:t>
            </a:r>
          </a:p>
          <a:p>
            <a:r>
              <a:rPr lang="en-US" dirty="0"/>
              <a:t>➢ Machine learning types</a:t>
            </a:r>
          </a:p>
          <a:p>
            <a:r>
              <a:rPr lang="en-US" dirty="0"/>
              <a:t>➢ Machine learning algorithms (Support Vector Machine, SVM)</a:t>
            </a:r>
          </a:p>
          <a:p>
            <a:r>
              <a:rPr lang="en-US" dirty="0"/>
              <a:t>➢ SVM: mathematics, kernel, </a:t>
            </a:r>
            <a:r>
              <a:rPr lang="en-US" dirty="0" err="1"/>
              <a:t>hyperparameters</a:t>
            </a:r>
            <a:endParaRPr lang="en-US" dirty="0"/>
          </a:p>
          <a:p>
            <a:r>
              <a:rPr lang="en-US" dirty="0"/>
              <a:t>➢ Overfitting &amp; </a:t>
            </a:r>
            <a:r>
              <a:rPr lang="en-US" dirty="0" err="1"/>
              <a:t>Underfitting</a:t>
            </a:r>
            <a:r>
              <a:rPr lang="en-US" dirty="0"/>
              <a:t>: cross validation</a:t>
            </a:r>
          </a:p>
          <a:p>
            <a:r>
              <a:rPr lang="en-US" dirty="0"/>
              <a:t>➢ Machine learning in materials sciences</a:t>
            </a:r>
          </a:p>
        </p:txBody>
      </p:sp>
    </p:spTree>
    <p:extLst>
      <p:ext uri="{BB962C8B-B14F-4D97-AF65-F5344CB8AC3E}">
        <p14:creationId xmlns:p14="http://schemas.microsoft.com/office/powerpoint/2010/main" val="1571433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99" grpId="0"/>
      <p:bldP spid="100" grpId="0"/>
      <p:bldP spid="101" grpId="0"/>
      <p:bldP spid="102" grpId="0"/>
      <p:bldP spid="103" grpId="0"/>
      <p:bldP spid="104" grpId="0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Design of Experiment</a:t>
            </a:r>
          </a:p>
        </p:txBody>
      </p:sp>
      <p:sp>
        <p:nvSpPr>
          <p:cNvPr id="4" name="Rectangle 3"/>
          <p:cNvSpPr/>
          <p:nvPr/>
        </p:nvSpPr>
        <p:spPr>
          <a:xfrm>
            <a:off x="76200" y="6119336"/>
            <a:ext cx="9144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Cao, B.; </a:t>
            </a:r>
            <a:r>
              <a:rPr lang="en-US" sz="1400" dirty="0" err="1"/>
              <a:t>Adutwum</a:t>
            </a:r>
            <a:r>
              <a:rPr lang="en-US" sz="1400" dirty="0"/>
              <a:t>, L. A.; Oliynyk, A. O.; </a:t>
            </a:r>
            <a:r>
              <a:rPr lang="en-US" sz="1400" dirty="0" err="1"/>
              <a:t>Luber</a:t>
            </a:r>
            <a:r>
              <a:rPr lang="en-US" sz="1400" dirty="0"/>
              <a:t>, E. J.; Olsen, B. C.; Mar, A.; </a:t>
            </a:r>
            <a:r>
              <a:rPr lang="en-US" sz="1400" dirty="0" err="1"/>
              <a:t>Buriak</a:t>
            </a:r>
            <a:r>
              <a:rPr lang="en-US" sz="1400" dirty="0"/>
              <a:t>, J. M. How To Optimize Materials and Devices via Design of Experiments and Machine Learning: Demonstration Using Organic Photovoltaics. </a:t>
            </a:r>
            <a:r>
              <a:rPr lang="en-US" sz="1400" i="1" dirty="0">
                <a:hlinkClick r:id="rId3"/>
              </a:rPr>
              <a:t>ACS Nano</a:t>
            </a:r>
            <a:r>
              <a:rPr lang="en-US" sz="1400" dirty="0">
                <a:hlinkClick r:id="rId3"/>
              </a:rPr>
              <a:t> </a:t>
            </a:r>
            <a:r>
              <a:rPr lang="en-US" sz="1400" b="1" dirty="0">
                <a:hlinkClick r:id="rId3"/>
              </a:rPr>
              <a:t>2018</a:t>
            </a:r>
            <a:r>
              <a:rPr lang="en-US" sz="1400" dirty="0">
                <a:hlinkClick r:id="rId3"/>
              </a:rPr>
              <a:t>, </a:t>
            </a:r>
            <a:r>
              <a:rPr lang="en-US" sz="1400" i="1" dirty="0">
                <a:hlinkClick r:id="rId3"/>
              </a:rPr>
              <a:t>12</a:t>
            </a:r>
            <a:r>
              <a:rPr lang="en-US" sz="1400" dirty="0">
                <a:hlinkClick r:id="rId3"/>
              </a:rPr>
              <a:t>, 7434–7444</a:t>
            </a:r>
            <a:r>
              <a:rPr lang="en-US" sz="140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00" y="1143000"/>
            <a:ext cx="5732371" cy="45818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208" y="1179286"/>
            <a:ext cx="5549846" cy="217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4973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types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14400"/>
            <a:ext cx="10668000" cy="54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17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algorithms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253"/>
          <a:stretch/>
        </p:blipFill>
        <p:spPr>
          <a:xfrm>
            <a:off x="1656719" y="1006475"/>
            <a:ext cx="887856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212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628897"/>
            <a:ext cx="2971800" cy="997105"/>
          </a:xfrm>
        </p:spPr>
        <p:txBody>
          <a:bodyPr/>
          <a:lstStyle/>
          <a:p>
            <a:r>
              <a:rPr lang="en-US" dirty="0"/>
              <a:t>Generalized subset design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BBC8CB-7AB3-4B75-8D7D-B35C9832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0" t="29143" r="52107" b="46095"/>
          <a:stretch/>
        </p:blipFill>
        <p:spPr>
          <a:xfrm>
            <a:off x="2589213" y="1828799"/>
            <a:ext cx="4101737" cy="169817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99E584C-C932-4F95-AF7A-EBC9C52AF5D0}"/>
              </a:ext>
            </a:extLst>
          </p:cNvPr>
          <p:cNvSpPr/>
          <p:nvPr/>
        </p:nvSpPr>
        <p:spPr>
          <a:xfrm>
            <a:off x="6804225" y="2227714"/>
            <a:ext cx="3928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factors (4,3,2) experiment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factorial design: 4 x 3 x 2 = 24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1/3 GSD: 1/3 x 28 = 8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21191-D2B6-4359-80E9-797A9E18A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9" t="13333" r="14766" b="45158"/>
          <a:stretch/>
        </p:blipFill>
        <p:spPr>
          <a:xfrm>
            <a:off x="2589212" y="3706956"/>
            <a:ext cx="9004537" cy="29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654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DOE Methodology</a:t>
            </a:r>
            <a:br>
              <a:rPr lang="en-US" sz="3600" dirty="0"/>
            </a:br>
            <a:r>
              <a:rPr lang="en-US" sz="3600" dirty="0"/>
              <a:t>Fractional factorial design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1DCD0-0B1B-4A54-9CB7-119319D4A576}"/>
              </a:ext>
            </a:extLst>
          </p:cNvPr>
          <p:cNvSpPr/>
          <p:nvPr/>
        </p:nvSpPr>
        <p:spPr>
          <a:xfrm>
            <a:off x="1974036" y="2738340"/>
            <a:ext cx="1011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222222"/>
                </a:solidFill>
                <a:latin typeface="Arial" panose="020B0604020202020204" pitchFamily="34" charset="0"/>
              </a:rPr>
              <a:t>I </a:t>
            </a:r>
            <a:r>
              <a:rPr lang="en-US" sz="3200" i="1" baseline="30000" dirty="0">
                <a:solidFill>
                  <a:srgbClr val="222222"/>
                </a:solidFill>
              </a:rPr>
              <a:t>k − p</a:t>
            </a:r>
            <a:endParaRPr lang="en-US" sz="3200" i="1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37662B-B503-4A69-B51B-D1753625FA37}"/>
              </a:ext>
            </a:extLst>
          </p:cNvPr>
          <p:cNvCxnSpPr/>
          <p:nvPr/>
        </p:nvCxnSpPr>
        <p:spPr>
          <a:xfrm>
            <a:off x="2160689" y="3323115"/>
            <a:ext cx="0" cy="492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587E8F-88D4-41BC-A5B9-25C03DAF65E3}"/>
              </a:ext>
            </a:extLst>
          </p:cNvPr>
          <p:cNvCxnSpPr>
            <a:cxnSpLocks/>
          </p:cNvCxnSpPr>
          <p:nvPr/>
        </p:nvCxnSpPr>
        <p:spPr>
          <a:xfrm flipV="1">
            <a:off x="2344262" y="2184461"/>
            <a:ext cx="0" cy="460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05FA3D-9F60-4DFA-A97E-F222FBC87B7B}"/>
              </a:ext>
            </a:extLst>
          </p:cNvPr>
          <p:cNvGrpSpPr/>
          <p:nvPr/>
        </p:nvGrpSpPr>
        <p:grpSpPr>
          <a:xfrm>
            <a:off x="2807473" y="3210986"/>
            <a:ext cx="356755" cy="238992"/>
            <a:chOff x="4468092" y="4000499"/>
            <a:chExt cx="356755" cy="23899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9F8919-C582-43E0-BA29-5C37189D0562}"/>
                </a:ext>
              </a:extLst>
            </p:cNvPr>
            <p:cNvCxnSpPr>
              <a:cxnSpLocks/>
            </p:cNvCxnSpPr>
            <p:nvPr/>
          </p:nvCxnSpPr>
          <p:spPr>
            <a:xfrm>
              <a:off x="4468092" y="4236329"/>
              <a:ext cx="35675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6D4619-DCCA-496A-8025-6BB7DAF32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092" y="4000499"/>
              <a:ext cx="0" cy="2389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0B275-50C5-49DD-BD2F-E1ABF450B634}"/>
              </a:ext>
            </a:extLst>
          </p:cNvPr>
          <p:cNvSpPr/>
          <p:nvPr/>
        </p:nvSpPr>
        <p:spPr>
          <a:xfrm>
            <a:off x="1106953" y="3907890"/>
            <a:ext cx="2107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levels of factors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1A2E4-99D0-4F09-887D-04342614E45C}"/>
              </a:ext>
            </a:extLst>
          </p:cNvPr>
          <p:cNvSpPr/>
          <p:nvPr/>
        </p:nvSpPr>
        <p:spPr>
          <a:xfrm>
            <a:off x="2849234" y="3289620"/>
            <a:ext cx="2107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Fraction size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5FD091-8A01-4E5F-AFD0-16B3FC17D71E}"/>
              </a:ext>
            </a:extLst>
          </p:cNvPr>
          <p:cNvSpPr/>
          <p:nvPr/>
        </p:nvSpPr>
        <p:spPr>
          <a:xfrm>
            <a:off x="1140553" y="1784233"/>
            <a:ext cx="2407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factors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72AB49-9D0D-4968-95F8-CC4D87A3096E}"/>
              </a:ext>
            </a:extLst>
          </p:cNvPr>
          <p:cNvSpPr/>
          <p:nvPr/>
        </p:nvSpPr>
        <p:spPr>
          <a:xfrm>
            <a:off x="6535154" y="2249506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2 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5 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= 32</a:t>
            </a:r>
            <a:endParaRPr lang="en-US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19E9A-5CA2-4FCE-8F6E-FB31019598F5}"/>
              </a:ext>
            </a:extLst>
          </p:cNvPr>
          <p:cNvSpPr/>
          <p:nvPr/>
        </p:nvSpPr>
        <p:spPr>
          <a:xfrm>
            <a:off x="8600703" y="2249505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2 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5</a:t>
            </a:r>
            <a:r>
              <a:rPr lang="en-US" altLang="zh-CN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-2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= </a:t>
            </a:r>
            <a:r>
              <a:rPr lang="en-US" altLang="zh-CN" sz="3200" dirty="0">
                <a:solidFill>
                  <a:srgbClr val="222222"/>
                </a:solidFill>
                <a:latin typeface="Arial" panose="020B0604020202020204" pitchFamily="34" charset="0"/>
              </a:rPr>
              <a:t>8</a:t>
            </a:r>
            <a:endParaRPr lang="en-US" sz="3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96CDE1-20F9-4633-B96E-762AEF88D329}"/>
              </a:ext>
            </a:extLst>
          </p:cNvPr>
          <p:cNvSpPr/>
          <p:nvPr/>
        </p:nvSpPr>
        <p:spPr>
          <a:xfrm>
            <a:off x="6501012" y="1295400"/>
            <a:ext cx="392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factors, 2 levels experiment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7AF746-CEC7-424C-A19D-A26540E5164A}"/>
              </a:ext>
            </a:extLst>
          </p:cNvPr>
          <p:cNvGrpSpPr/>
          <p:nvPr/>
        </p:nvGrpSpPr>
        <p:grpSpPr>
          <a:xfrm>
            <a:off x="7180936" y="1633558"/>
            <a:ext cx="2333070" cy="615947"/>
            <a:chOff x="7180936" y="2307057"/>
            <a:chExt cx="2333070" cy="615947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FFA95E3-6FDB-4A19-B447-08CDBA71B365}"/>
                </a:ext>
              </a:extLst>
            </p:cNvPr>
            <p:cNvSpPr/>
            <p:nvPr/>
          </p:nvSpPr>
          <p:spPr>
            <a:xfrm>
              <a:off x="9266678" y="2553671"/>
              <a:ext cx="247328" cy="36933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DD335A7C-2EF8-4027-B5F6-E6B59E036B8F}"/>
                </a:ext>
              </a:extLst>
            </p:cNvPr>
            <p:cNvSpPr/>
            <p:nvPr/>
          </p:nvSpPr>
          <p:spPr>
            <a:xfrm>
              <a:off x="7180936" y="2553671"/>
              <a:ext cx="247328" cy="36933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93C895-E360-41A8-A5CF-1DB3D7499979}"/>
                </a:ext>
              </a:extLst>
            </p:cNvPr>
            <p:cNvSpPr/>
            <p:nvPr/>
          </p:nvSpPr>
          <p:spPr>
            <a:xfrm>
              <a:off x="7246446" y="2526525"/>
              <a:ext cx="2209275" cy="107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49DCED-247F-4550-9B5B-D95701366DAD}"/>
                </a:ext>
              </a:extLst>
            </p:cNvPr>
            <p:cNvSpPr/>
            <p:nvPr/>
          </p:nvSpPr>
          <p:spPr>
            <a:xfrm>
              <a:off x="8291819" y="2307057"/>
              <a:ext cx="92826" cy="326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71FFD68-222E-4623-BEF5-6D0117E4D50D}"/>
              </a:ext>
            </a:extLst>
          </p:cNvPr>
          <p:cNvSpPr/>
          <p:nvPr/>
        </p:nvSpPr>
        <p:spPr>
          <a:xfrm>
            <a:off x="6161707" y="2783888"/>
            <a:ext cx="2209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factorial design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22760E-3BFE-4E24-9B63-C99F72423B13}"/>
              </a:ext>
            </a:extLst>
          </p:cNvPr>
          <p:cNvSpPr/>
          <p:nvPr/>
        </p:nvSpPr>
        <p:spPr>
          <a:xfrm>
            <a:off x="8132561" y="2800219"/>
            <a:ext cx="2515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1/4 fractional factorial design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CF4E75-4ECD-4999-92B6-6819CA00E6ED}"/>
              </a:ext>
            </a:extLst>
          </p:cNvPr>
          <p:cNvGrpSpPr/>
          <p:nvPr/>
        </p:nvGrpSpPr>
        <p:grpSpPr>
          <a:xfrm>
            <a:off x="5587088" y="3801892"/>
            <a:ext cx="5466678" cy="1942276"/>
            <a:chOff x="5587088" y="4475391"/>
            <a:chExt cx="5466678" cy="194227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084E183-D63F-4B64-A6D4-C227D65FD818}"/>
                </a:ext>
              </a:extLst>
            </p:cNvPr>
            <p:cNvSpPr/>
            <p:nvPr/>
          </p:nvSpPr>
          <p:spPr>
            <a:xfrm>
              <a:off x="5876925" y="4475391"/>
              <a:ext cx="4987982" cy="1911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40" name="Picture 4" descr="âFractional factorial designâçå¾çæç´¢ç»æ">
              <a:extLst>
                <a:ext uri="{FF2B5EF4-FFF2-40B4-BE49-F238E27FC236}">
                  <a16:creationId xmlns:a16="http://schemas.microsoft.com/office/drawing/2014/main" id="{A2DDF57E-6F44-4A7D-9477-8A616EA5B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33"/>
            <a:stretch/>
          </p:blipFill>
          <p:spPr bwMode="auto">
            <a:xfrm>
              <a:off x="6065784" y="4491722"/>
              <a:ext cx="4799123" cy="1385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408B93-64A8-424D-A295-1F35B7BDD07F}"/>
                </a:ext>
              </a:extLst>
            </p:cNvPr>
            <p:cNvSpPr/>
            <p:nvPr/>
          </p:nvSpPr>
          <p:spPr>
            <a:xfrm>
              <a:off x="5587088" y="5771336"/>
              <a:ext cx="21074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3-1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fractional factorial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8F6775-2B8B-4C89-AE14-BA544338902C}"/>
                </a:ext>
              </a:extLst>
            </p:cNvPr>
            <p:cNvSpPr/>
            <p:nvPr/>
          </p:nvSpPr>
          <p:spPr>
            <a:xfrm>
              <a:off x="8946295" y="5909835"/>
              <a:ext cx="2107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full factorial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6B19C2-9254-4E32-B605-BB86AEA84442}"/>
                </a:ext>
              </a:extLst>
            </p:cNvPr>
            <p:cNvSpPr/>
            <p:nvPr/>
          </p:nvSpPr>
          <p:spPr>
            <a:xfrm>
              <a:off x="7245210" y="5893256"/>
              <a:ext cx="2107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Fold-over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5497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2" grpId="0"/>
      <p:bldP spid="23" grpId="0"/>
      <p:bldP spid="24" grpId="0"/>
      <p:bldP spid="26" grpId="0"/>
      <p:bldP spid="27" grpId="0"/>
      <p:bldP spid="34" grpId="0"/>
      <p:bldP spid="3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 dirty="0"/>
              <a:t>Support vector machine</a:t>
            </a:r>
            <a:br>
              <a:rPr lang="en-US" sz="4000" dirty="0"/>
            </a:br>
            <a:r>
              <a:rPr lang="en-US" sz="3100" i="1" dirty="0"/>
              <a:t>Kernels and their parameters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6488668"/>
            <a:ext cx="7772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https://www.svm-tutorial.com/2014/11/svm-understanding-math-part-2/</a:t>
            </a:r>
            <a:endParaRPr lang="en-US" sz="1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4501" y="1070620"/>
            <a:ext cx="9113499" cy="535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60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err="1"/>
              <a:t>FoM</a:t>
            </a:r>
            <a:r>
              <a:rPr lang="en-US" sz="3600" dirty="0"/>
              <a:t> comparison for p-TCMs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0" y="838200"/>
            <a:ext cx="6498045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5639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Software resources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CB068082-95D2-428B-9AEB-784FC6A26489}"/>
              </a:ext>
            </a:extLst>
          </p:cNvPr>
          <p:cNvSpPr txBox="1">
            <a:spLocks/>
          </p:cNvSpPr>
          <p:nvPr/>
        </p:nvSpPr>
        <p:spPr>
          <a:xfrm>
            <a:off x="2133600" y="990600"/>
            <a:ext cx="8001000" cy="9424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https://github.com/tirthajyoti/Design-of-experiment-Python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     Copyright (c): 2018-2028, Dr. </a:t>
            </a:r>
            <a:r>
              <a:rPr lang="en-US" i="1" dirty="0" err="1">
                <a:latin typeface="Arial" panose="020B0604020202020204" pitchFamily="34" charset="0"/>
                <a:cs typeface="Arial" panose="020B0604020202020204" pitchFamily="34" charset="0"/>
              </a:rPr>
              <a:t>Tirthajyoti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 Sarkar, Sunnyvale, CA 94086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8768FFA-875C-4C55-95DC-21CBE08C5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28839" y="2139557"/>
            <a:ext cx="6534321" cy="441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154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733" b="1" dirty="0">
                <a:latin typeface="Century Gothic" pitchFamily="34" charset="0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443038"/>
            <a:ext cx="10972800" cy="4525962"/>
          </a:xfrm>
        </p:spPr>
        <p:txBody>
          <a:bodyPr>
            <a:normAutofit/>
          </a:bodyPr>
          <a:lstStyle/>
          <a:p>
            <a:r>
              <a:rPr lang="en-US" sz="2667" dirty="0"/>
              <a:t>Basics and motivation for use of statistics </a:t>
            </a:r>
          </a:p>
          <a:p>
            <a:r>
              <a:rPr lang="en-US" sz="2667" dirty="0" err="1"/>
              <a:t>Univariate</a:t>
            </a:r>
            <a:r>
              <a:rPr lang="en-US" sz="2667" dirty="0"/>
              <a:t> comparison of means (Student’s t-distribution) </a:t>
            </a:r>
          </a:p>
          <a:p>
            <a:r>
              <a:rPr lang="en-US" sz="2667" dirty="0"/>
              <a:t>Analysis of Variance (ANOVA)</a:t>
            </a:r>
          </a:p>
          <a:p>
            <a:r>
              <a:rPr lang="en-US" sz="2667" dirty="0"/>
              <a:t>Design of Experiment – Description of basic designs</a:t>
            </a:r>
          </a:p>
          <a:p>
            <a:r>
              <a:rPr lang="en-US" sz="2667" dirty="0"/>
              <a:t>Example using JMP software</a:t>
            </a:r>
          </a:p>
          <a:p>
            <a:endParaRPr lang="en-US" sz="2667" dirty="0"/>
          </a:p>
          <a:p>
            <a:pPr>
              <a:buNone/>
            </a:pPr>
            <a:r>
              <a:rPr lang="en-US" sz="2667" dirty="0"/>
              <a:t>NOTE:</a:t>
            </a:r>
          </a:p>
          <a:p>
            <a:pPr lvl="1"/>
            <a:r>
              <a:rPr lang="en-US" dirty="0"/>
              <a:t>Experimental design methods are well designed into software</a:t>
            </a:r>
          </a:p>
          <a:p>
            <a:pPr lvl="1"/>
            <a:r>
              <a:rPr lang="en-US" dirty="0"/>
              <a:t>Great Resource: https://www.itl.nist.gov/div898/handbook/index.htm</a:t>
            </a:r>
          </a:p>
        </p:txBody>
      </p:sp>
    </p:spTree>
    <p:extLst>
      <p:ext uri="{BB962C8B-B14F-4D97-AF65-F5344CB8AC3E}">
        <p14:creationId xmlns:p14="http://schemas.microsoft.com/office/powerpoint/2010/main" val="29885000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84200"/>
            <a:ext cx="10769600" cy="173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Century Gothic" pitchFamily="34" charset="0"/>
              </a:rPr>
              <a:t>Three purposes for conducting an experiment:</a:t>
            </a:r>
          </a:p>
          <a:p>
            <a:endParaRPr lang="en-US" sz="2133" dirty="0">
              <a:latin typeface="Century Gothic" pitchFamily="34" charset="0"/>
            </a:endParaRPr>
          </a:p>
          <a:p>
            <a:r>
              <a:rPr lang="en-US" sz="2133" dirty="0">
                <a:latin typeface="Century Gothic" pitchFamily="34" charset="0"/>
              </a:rPr>
              <a:t>1) Examine an observed behavior   </a:t>
            </a:r>
            <a:r>
              <a:rPr lang="en-US" sz="2133" dirty="0">
                <a:latin typeface="Century Gothic" pitchFamily="34" charset="0"/>
                <a:sym typeface="Symbol"/>
              </a:rPr>
              <a:t> no model</a:t>
            </a:r>
          </a:p>
          <a:p>
            <a:r>
              <a:rPr lang="en-US" sz="2133" dirty="0">
                <a:latin typeface="Century Gothic" pitchFamily="34" charset="0"/>
                <a:sym typeface="Symbol"/>
              </a:rPr>
              <a:t>2) Test a model		              proposed model Y = f(x</a:t>
            </a:r>
            <a:r>
              <a:rPr lang="en-US" sz="2133" baseline="-25000" dirty="0">
                <a:latin typeface="Century Gothic" pitchFamily="34" charset="0"/>
                <a:sym typeface="Symbol"/>
              </a:rPr>
              <a:t>1,</a:t>
            </a:r>
            <a:r>
              <a:rPr lang="en-US" sz="2133" dirty="0">
                <a:latin typeface="Century Gothic" pitchFamily="34" charset="0"/>
                <a:sym typeface="Symbol"/>
              </a:rPr>
              <a:t> x</a:t>
            </a:r>
            <a:r>
              <a:rPr lang="en-US" sz="2133" baseline="-25000" dirty="0">
                <a:latin typeface="Century Gothic" pitchFamily="34" charset="0"/>
                <a:sym typeface="Symbol"/>
              </a:rPr>
              <a:t>2,</a:t>
            </a:r>
            <a:r>
              <a:rPr lang="en-US" sz="2133" dirty="0">
                <a:latin typeface="Century Gothic" pitchFamily="34" charset="0"/>
                <a:sym typeface="Symbol"/>
              </a:rPr>
              <a:t> …</a:t>
            </a:r>
            <a:r>
              <a:rPr lang="en-US" sz="2133" dirty="0" err="1">
                <a:latin typeface="Century Gothic" pitchFamily="34" charset="0"/>
                <a:sym typeface="Symbol"/>
              </a:rPr>
              <a:t>x</a:t>
            </a:r>
            <a:r>
              <a:rPr lang="en-US" sz="2133" baseline="-25000" dirty="0" err="1">
                <a:latin typeface="Century Gothic" pitchFamily="34" charset="0"/>
                <a:sym typeface="Symbol"/>
              </a:rPr>
              <a:t>n</a:t>
            </a:r>
            <a:r>
              <a:rPr lang="en-US" sz="2133" dirty="0">
                <a:latin typeface="Century Gothic" pitchFamily="34" charset="0"/>
                <a:sym typeface="Symbol"/>
              </a:rPr>
              <a:t>)</a:t>
            </a:r>
          </a:p>
          <a:p>
            <a:r>
              <a:rPr lang="en-US" sz="2133" dirty="0">
                <a:latin typeface="Century Gothic" pitchFamily="34" charset="0"/>
                <a:sym typeface="Symbol"/>
              </a:rPr>
              <a:t>3) Monitor a Process	              known model       Y = f(x</a:t>
            </a:r>
            <a:r>
              <a:rPr lang="en-US" sz="2133" baseline="-25000" dirty="0">
                <a:latin typeface="Century Gothic" pitchFamily="34" charset="0"/>
                <a:sym typeface="Symbol"/>
              </a:rPr>
              <a:t>i</a:t>
            </a:r>
            <a:r>
              <a:rPr lang="en-US" sz="2133" dirty="0">
                <a:latin typeface="Century Gothic" pitchFamily="34" charset="0"/>
                <a:sym typeface="Symbol"/>
              </a:rPr>
              <a:t>)  </a:t>
            </a:r>
            <a:endParaRPr lang="en-US" sz="2133" dirty="0">
              <a:latin typeface="Century Gothic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2616201"/>
            <a:ext cx="6705600" cy="2389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Century Gothic" pitchFamily="34" charset="0"/>
              </a:rPr>
              <a:t>What’s so hard about this?</a:t>
            </a:r>
          </a:p>
          <a:p>
            <a:r>
              <a:rPr lang="en-US" sz="2133" dirty="0">
                <a:latin typeface="Century Gothic" pitchFamily="34" charset="0"/>
              </a:rPr>
              <a:t>&gt; There is </a:t>
            </a:r>
            <a:r>
              <a:rPr lang="en-US" sz="2133" b="1" u="sng" dirty="0">
                <a:latin typeface="Century Gothic" pitchFamily="34" charset="0"/>
              </a:rPr>
              <a:t>always and error</a:t>
            </a:r>
            <a:r>
              <a:rPr lang="en-US" sz="2133" dirty="0">
                <a:latin typeface="Century Gothic" pitchFamily="34" charset="0"/>
              </a:rPr>
              <a:t>, </a:t>
            </a:r>
            <a:r>
              <a:rPr lang="en-US" sz="2133" dirty="0">
                <a:latin typeface="Century Gothic" pitchFamily="34" charset="0"/>
                <a:sym typeface="Symbol"/>
              </a:rPr>
              <a:t>  :</a:t>
            </a:r>
          </a:p>
          <a:p>
            <a:endParaRPr lang="en-US" sz="2133" dirty="0">
              <a:latin typeface="Century Gothic" pitchFamily="34" charset="0"/>
              <a:sym typeface="Symbol"/>
            </a:endParaRPr>
          </a:p>
          <a:p>
            <a:pPr lvl="1">
              <a:buFont typeface="Arial" pitchFamily="34" charset="0"/>
              <a:buChar char="•"/>
            </a:pPr>
            <a:r>
              <a:rPr lang="en-US" sz="2133" dirty="0">
                <a:latin typeface="Century Gothic" pitchFamily="34" charset="0"/>
                <a:sym typeface="Symbol"/>
              </a:rPr>
              <a:t>Model is incomplete</a:t>
            </a:r>
          </a:p>
          <a:p>
            <a:pPr lvl="1">
              <a:buFont typeface="Arial" pitchFamily="34" charset="0"/>
              <a:buChar char="•"/>
            </a:pPr>
            <a:r>
              <a:rPr lang="en-US" sz="2133" dirty="0">
                <a:latin typeface="Century Gothic" pitchFamily="34" charset="0"/>
                <a:sym typeface="Symbol"/>
              </a:rPr>
              <a:t>Have not accounted for all input factors, </a:t>
            </a:r>
            <a:r>
              <a:rPr lang="en-US" sz="2133" i="1" dirty="0">
                <a:latin typeface="Century Gothic" pitchFamily="34" charset="0"/>
                <a:sym typeface="Symbol"/>
              </a:rPr>
              <a:t>X</a:t>
            </a:r>
            <a:r>
              <a:rPr lang="en-US" sz="2133" i="1" baseline="-25000" dirty="0">
                <a:latin typeface="Century Gothic" pitchFamily="34" charset="0"/>
                <a:sym typeface="Symbol"/>
              </a:rPr>
              <a:t>i</a:t>
            </a:r>
            <a:r>
              <a:rPr lang="en-US" sz="2133" dirty="0">
                <a:latin typeface="Century Gothic" pitchFamily="34" charset="0"/>
                <a:sym typeface="Symbol"/>
              </a:rPr>
              <a:t>.</a:t>
            </a:r>
          </a:p>
          <a:p>
            <a:pPr lvl="1">
              <a:buFont typeface="Arial" pitchFamily="34" charset="0"/>
              <a:buChar char="•"/>
            </a:pPr>
            <a:r>
              <a:rPr lang="en-US" sz="2133" dirty="0">
                <a:latin typeface="Century Gothic" pitchFamily="34" charset="0"/>
              </a:rPr>
              <a:t>Uncertainty in inputs and measurements  </a:t>
            </a:r>
          </a:p>
          <a:p>
            <a:endParaRPr lang="en-US" sz="2133" dirty="0">
              <a:latin typeface="Century Gothic" pitchFamily="34" charset="0"/>
            </a:endParaRPr>
          </a:p>
        </p:txBody>
      </p:sp>
      <p:graphicFrame>
        <p:nvGraphicFramePr>
          <p:cNvPr id="4" name="Chart 3"/>
          <p:cNvGraphicFramePr/>
          <p:nvPr/>
        </p:nvGraphicFramePr>
        <p:xfrm>
          <a:off x="7010400" y="2921000"/>
          <a:ext cx="3911600" cy="35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09600" y="5156200"/>
            <a:ext cx="64008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>
                <a:latin typeface="Century Gothic" pitchFamily="34" charset="0"/>
              </a:rPr>
              <a:t>Uncertainty means </a:t>
            </a:r>
            <a:r>
              <a:rPr lang="en-US" sz="2133" b="1" u="sng" dirty="0">
                <a:latin typeface="Century Gothic" pitchFamily="34" charset="0"/>
              </a:rPr>
              <a:t>you can only assign a probability  to your results and conclusions</a:t>
            </a:r>
            <a:r>
              <a:rPr lang="en-US" sz="2133" dirty="0">
                <a:latin typeface="Century Gothic" pitchFamily="34" charset="0"/>
              </a:rPr>
              <a:t>.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431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itchFamily="34" charset="0"/>
                <a:ea typeface="+mn-ea"/>
                <a:cs typeface="+mn-cs"/>
              </a:rPr>
              <a:t>Errors follow a probability distribution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8000" y="1295400"/>
            <a:ext cx="1036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Single Value (</a:t>
            </a:r>
            <a:r>
              <a:rPr lang="en-US" dirty="0" err="1"/>
              <a:t>univariate</a:t>
            </a:r>
            <a:r>
              <a:rPr lang="en-US" dirty="0"/>
              <a:t>) example: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1219201" y="1397001"/>
          <a:ext cx="4737100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6807201" y="2006600"/>
          <a:ext cx="4121151" cy="3251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23" name="Group 22"/>
          <p:cNvGrpSpPr/>
          <p:nvPr/>
        </p:nvGrpSpPr>
        <p:grpSpPr>
          <a:xfrm>
            <a:off x="6908800" y="3022600"/>
            <a:ext cx="4572000" cy="1828800"/>
            <a:chOff x="5181600" y="2266950"/>
            <a:chExt cx="3429000" cy="1371600"/>
          </a:xfrm>
        </p:grpSpPr>
        <p:grpSp>
          <p:nvGrpSpPr>
            <p:cNvPr id="18" name="Group 17"/>
            <p:cNvGrpSpPr/>
            <p:nvPr/>
          </p:nvGrpSpPr>
          <p:grpSpPr>
            <a:xfrm>
              <a:off x="6477000" y="2266950"/>
              <a:ext cx="2133600" cy="1371600"/>
              <a:chOff x="6629400" y="2190750"/>
              <a:chExt cx="1828800" cy="1066800"/>
            </a:xfrm>
          </p:grpSpPr>
          <p:sp>
            <p:nvSpPr>
              <p:cNvPr id="13" name="Arc 12"/>
              <p:cNvSpPr/>
              <p:nvPr/>
            </p:nvSpPr>
            <p:spPr>
              <a:xfrm>
                <a:off x="6629400" y="2190750"/>
                <a:ext cx="685800" cy="1066800"/>
              </a:xfrm>
              <a:prstGeom prst="arc">
                <a:avLst>
                  <a:gd name="adj1" fmla="val 16200000"/>
                  <a:gd name="adj2" fmla="val 19134961"/>
                </a:avLst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Arc 14"/>
              <p:cNvSpPr/>
              <p:nvPr/>
            </p:nvSpPr>
            <p:spPr>
              <a:xfrm>
                <a:off x="7391400" y="2495550"/>
                <a:ext cx="1066800" cy="457200"/>
              </a:xfrm>
              <a:prstGeom prst="arc">
                <a:avLst>
                  <a:gd name="adj1" fmla="val 7583061"/>
                  <a:gd name="adj2" fmla="val 10596709"/>
                </a:avLst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" name="Straight Connector 16"/>
              <p:cNvCxnSpPr>
                <a:stCxn id="13" idx="2"/>
                <a:endCxn id="15" idx="2"/>
              </p:cNvCxnSpPr>
              <p:nvPr/>
            </p:nvCxnSpPr>
            <p:spPr>
              <a:xfrm>
                <a:off x="7271421" y="2463358"/>
                <a:ext cx="124997" cy="292074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/>
            <p:cNvGrpSpPr/>
            <p:nvPr/>
          </p:nvGrpSpPr>
          <p:grpSpPr>
            <a:xfrm flipH="1">
              <a:off x="5181600" y="2266950"/>
              <a:ext cx="2133600" cy="1371600"/>
              <a:chOff x="6629400" y="2190750"/>
              <a:chExt cx="1828800" cy="1066800"/>
            </a:xfrm>
          </p:grpSpPr>
          <p:sp>
            <p:nvSpPr>
              <p:cNvPr id="20" name="Arc 19"/>
              <p:cNvSpPr/>
              <p:nvPr/>
            </p:nvSpPr>
            <p:spPr>
              <a:xfrm>
                <a:off x="6629400" y="2190750"/>
                <a:ext cx="685800" cy="1066800"/>
              </a:xfrm>
              <a:prstGeom prst="arc">
                <a:avLst>
                  <a:gd name="adj1" fmla="val 16200000"/>
                  <a:gd name="adj2" fmla="val 19134961"/>
                </a:avLst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Arc 20"/>
              <p:cNvSpPr/>
              <p:nvPr/>
            </p:nvSpPr>
            <p:spPr>
              <a:xfrm>
                <a:off x="7391400" y="2495550"/>
                <a:ext cx="1066800" cy="457200"/>
              </a:xfrm>
              <a:prstGeom prst="arc">
                <a:avLst>
                  <a:gd name="adj1" fmla="val 7583061"/>
                  <a:gd name="adj2" fmla="val 10596709"/>
                </a:avLst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Connector 21"/>
              <p:cNvCxnSpPr>
                <a:stCxn id="20" idx="2"/>
                <a:endCxn id="21" idx="2"/>
              </p:cNvCxnSpPr>
              <p:nvPr/>
            </p:nvCxnSpPr>
            <p:spPr>
              <a:xfrm>
                <a:off x="7271421" y="2463358"/>
                <a:ext cx="124997" cy="292074"/>
              </a:xfrm>
              <a:prstGeom prst="line">
                <a:avLst/>
              </a:prstGeom>
              <a:ln w="19050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6931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6200"/>
            <a:ext cx="10515600" cy="854075"/>
          </a:xfrm>
        </p:spPr>
        <p:txBody>
          <a:bodyPr/>
          <a:lstStyle/>
          <a:p>
            <a:r>
              <a:rPr lang="en-US" dirty="0"/>
              <a:t>Simple DOE: “one factor at a time”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1D1DFE-D1A8-4EF4-8C11-EEA34B1C96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856024"/>
            <a:ext cx="6747421" cy="487105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93CDD2F-B45D-4249-AAD2-72DF034AB2BA}"/>
              </a:ext>
            </a:extLst>
          </p:cNvPr>
          <p:cNvGrpSpPr/>
          <p:nvPr/>
        </p:nvGrpSpPr>
        <p:grpSpPr>
          <a:xfrm>
            <a:off x="7315200" y="860331"/>
            <a:ext cx="4724400" cy="5007069"/>
            <a:chOff x="8048264" y="1828799"/>
            <a:chExt cx="3896284" cy="412940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2B8A4BA-B81E-4AE6-96CF-4289CA31DFA0}"/>
                </a:ext>
              </a:extLst>
            </p:cNvPr>
            <p:cNvSpPr/>
            <p:nvPr/>
          </p:nvSpPr>
          <p:spPr>
            <a:xfrm>
              <a:off x="8053215" y="1828799"/>
              <a:ext cx="3891333" cy="4129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" name="Picture 2" descr="âOne-factor-at-a-timeâçå¾çæç´¢ç»æ">
              <a:extLst>
                <a:ext uri="{FF2B5EF4-FFF2-40B4-BE49-F238E27FC236}">
                  <a16:creationId xmlns:a16="http://schemas.microsoft.com/office/drawing/2014/main" id="{F78BF038-E7AA-4C3A-BD4B-8A6A2EBC8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3215" y="2099135"/>
              <a:ext cx="3815034" cy="3136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C61707-7577-4D05-BE70-2B03D39144CE}"/>
                </a:ext>
              </a:extLst>
            </p:cNvPr>
            <p:cNvSpPr/>
            <p:nvPr/>
          </p:nvSpPr>
          <p:spPr>
            <a:xfrm>
              <a:off x="8048264" y="3267215"/>
              <a:ext cx="519583" cy="1002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79A63D-D03E-4953-ABE9-2710640573CC}"/>
                </a:ext>
              </a:extLst>
            </p:cNvPr>
            <p:cNvSpPr/>
            <p:nvPr/>
          </p:nvSpPr>
          <p:spPr>
            <a:xfrm rot="2306127">
              <a:off x="10957154" y="3755536"/>
              <a:ext cx="519583" cy="1566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03A62F-40DC-4EF2-9A5F-DD0A6E901B12}"/>
                </a:ext>
              </a:extLst>
            </p:cNvPr>
            <p:cNvSpPr/>
            <p:nvPr/>
          </p:nvSpPr>
          <p:spPr>
            <a:xfrm>
              <a:off x="8831318" y="4933928"/>
              <a:ext cx="1380711" cy="216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C87C15-FB2B-483B-B803-1F0320F62C16}"/>
                </a:ext>
              </a:extLst>
            </p:cNvPr>
            <p:cNvSpPr txBox="1"/>
            <p:nvPr/>
          </p:nvSpPr>
          <p:spPr>
            <a:xfrm>
              <a:off x="9136093" y="4846640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Factor 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F0D45F-D6A8-41D2-BD32-BA66314EEFE9}"/>
                </a:ext>
              </a:extLst>
            </p:cNvPr>
            <p:cNvSpPr txBox="1"/>
            <p:nvPr/>
          </p:nvSpPr>
          <p:spPr>
            <a:xfrm rot="18848263">
              <a:off x="10603115" y="4235592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Factor 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DFC87C15-FB2B-483B-B803-1F0320F62C16}"/>
                </a:ext>
              </a:extLst>
            </p:cNvPr>
            <p:cNvSpPr txBox="1"/>
            <p:nvPr/>
          </p:nvSpPr>
          <p:spPr>
            <a:xfrm rot="16200000">
              <a:off x="7832340" y="3574217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Factor z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7100A1-5BF5-4CB1-A25E-E3EA3B39182F}"/>
                </a:ext>
              </a:extLst>
            </p:cNvPr>
            <p:cNvGrpSpPr/>
            <p:nvPr/>
          </p:nvGrpSpPr>
          <p:grpSpPr>
            <a:xfrm>
              <a:off x="8459415" y="5353603"/>
              <a:ext cx="2067175" cy="369332"/>
              <a:chOff x="8308055" y="5288365"/>
              <a:chExt cx="2067175" cy="369332"/>
            </a:xfrm>
          </p:grpSpPr>
          <p:pic>
            <p:nvPicPr>
              <p:cNvPr id="15" name="Picture 2" descr="âOne-factor-at-a-timeâçå¾çæç´¢ç»æ">
                <a:extLst>
                  <a:ext uri="{FF2B5EF4-FFF2-40B4-BE49-F238E27FC236}">
                    <a16:creationId xmlns:a16="http://schemas.microsoft.com/office/drawing/2014/main" id="{78950B45-0BA1-46A1-A868-E20DA0F014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14" t="16373" r="19671" b="75138"/>
              <a:stretch/>
            </p:blipFill>
            <p:spPr bwMode="auto">
              <a:xfrm>
                <a:off x="8308055" y="5368431"/>
                <a:ext cx="420206" cy="266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C451BE9-B516-4284-A2FD-B1A0DF20B12D}"/>
                  </a:ext>
                </a:extLst>
              </p:cNvPr>
              <p:cNvSpPr txBox="1"/>
              <p:nvPr/>
            </p:nvSpPr>
            <p:spPr>
              <a:xfrm>
                <a:off x="8702977" y="5288365"/>
                <a:ext cx="1672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real case</a:t>
                </a:r>
              </a:p>
            </p:txBody>
          </p:sp>
        </p:grpSp>
      </p:grpSp>
      <p:sp>
        <p:nvSpPr>
          <p:cNvPr id="18" name="Rectangle 17"/>
          <p:cNvSpPr/>
          <p:nvPr/>
        </p:nvSpPr>
        <p:spPr>
          <a:xfrm>
            <a:off x="39530" y="5783943"/>
            <a:ext cx="7308327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Effects of reaction temperature (a), H</a:t>
            </a:r>
            <a:r>
              <a:rPr lang="en-US" baseline="-25000" dirty="0"/>
              <a:t>2</a:t>
            </a:r>
            <a:r>
              <a:rPr lang="en-US" dirty="0"/>
              <a:t> pressure (b), reaction time (c) and content of Ni in Ni/Mo</a:t>
            </a:r>
            <a:r>
              <a:rPr lang="en-US" baseline="-25000" dirty="0"/>
              <a:t>2</a:t>
            </a:r>
            <a:r>
              <a:rPr lang="en-US" dirty="0"/>
              <a:t>C catalyst (d) on the catalytic hydrogenation of lignin to bio-oil (</a:t>
            </a:r>
            <a:r>
              <a:rPr lang="en-US" dirty="0" err="1"/>
              <a:t>Ybio</a:t>
            </a:r>
            <a:r>
              <a:rPr lang="en-US" dirty="0"/>
              <a:t>-oil) and gas product (</a:t>
            </a:r>
            <a:r>
              <a:rPr lang="en-US" dirty="0" err="1"/>
              <a:t>Ygas</a:t>
            </a:r>
            <a:r>
              <a:rPr lang="en-US" dirty="0"/>
              <a:t>)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430354" y="6108025"/>
            <a:ext cx="454231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Wei, </a:t>
            </a:r>
            <a:r>
              <a:rPr lang="en-US" sz="1400" dirty="0" err="1"/>
              <a:t>Lingfei</a:t>
            </a:r>
            <a:r>
              <a:rPr lang="en-US" sz="1400" dirty="0"/>
              <a:t>.; Bibi, R.; Zheng, Y.; Tian, W.; Chen, L.; Li, N.; Zhou, J. </a:t>
            </a:r>
            <a:r>
              <a:rPr lang="en-US" sz="1400" i="1" dirty="0" err="1">
                <a:hlinkClick r:id="rId5"/>
              </a:rPr>
              <a:t>Catal</a:t>
            </a:r>
            <a:r>
              <a:rPr lang="en-US" sz="1400" i="1" dirty="0">
                <a:hlinkClick r:id="rId5"/>
              </a:rPr>
              <a:t>. Letters</a:t>
            </a:r>
            <a:r>
              <a:rPr lang="en-US" sz="1400" dirty="0">
                <a:hlinkClick r:id="rId5"/>
              </a:rPr>
              <a:t> </a:t>
            </a:r>
            <a:r>
              <a:rPr lang="en-US" sz="1400" b="1" dirty="0">
                <a:hlinkClick r:id="rId5"/>
              </a:rPr>
              <a:t>2018</a:t>
            </a:r>
            <a:r>
              <a:rPr lang="en-US" sz="1400" dirty="0">
                <a:hlinkClick r:id="rId5"/>
              </a:rPr>
              <a:t>, 148, 1856–1869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65960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82600"/>
            <a:ext cx="10363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itchFamily="34" charset="0"/>
              </a:rPr>
              <a:t>Probability Distribution &amp; Density Functions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11200" y="1092200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/>
              <a:t>Poisson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75200" y="1092200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/>
              <a:t>Binomial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839200" y="1092201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/>
              <a:t>Exponential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3835400"/>
            <a:ext cx="2133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/>
              <a:t>Uniform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68800" y="3733801"/>
            <a:ext cx="32512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b="1" dirty="0"/>
              <a:t>Normal (Gaussian)</a:t>
            </a:r>
          </a:p>
        </p:txBody>
      </p:sp>
      <p:graphicFrame>
        <p:nvGraphicFramePr>
          <p:cNvPr id="10" name="Chart 9"/>
          <p:cNvGraphicFramePr/>
          <p:nvPr/>
        </p:nvGraphicFramePr>
        <p:xfrm>
          <a:off x="508000" y="1498600"/>
          <a:ext cx="2743200" cy="233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Chart 10"/>
          <p:cNvGraphicFramePr/>
          <p:nvPr/>
        </p:nvGraphicFramePr>
        <p:xfrm>
          <a:off x="4267201" y="1600201"/>
          <a:ext cx="2654300" cy="2273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Chart 11"/>
          <p:cNvGraphicFramePr/>
          <p:nvPr/>
        </p:nvGraphicFramePr>
        <p:xfrm>
          <a:off x="8636000" y="1498601"/>
          <a:ext cx="2489200" cy="2324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Chart 13"/>
          <p:cNvGraphicFramePr/>
          <p:nvPr/>
        </p:nvGraphicFramePr>
        <p:xfrm>
          <a:off x="711200" y="4038600"/>
          <a:ext cx="2540000" cy="2336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5" name="Chart 14"/>
          <p:cNvGraphicFramePr/>
          <p:nvPr/>
        </p:nvGraphicFramePr>
        <p:xfrm>
          <a:off x="3657601" y="3937000"/>
          <a:ext cx="4330700" cy="261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6" name="Oval 15"/>
          <p:cNvSpPr/>
          <p:nvPr/>
        </p:nvSpPr>
        <p:spPr>
          <a:xfrm>
            <a:off x="3860800" y="3632200"/>
            <a:ext cx="4470400" cy="2946400"/>
          </a:xfrm>
          <a:prstGeom prst="ellipse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8534400" y="3995968"/>
            <a:ext cx="3251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  <a:latin typeface="Century Gothic" pitchFamily="34" charset="0"/>
              </a:rPr>
              <a:t>Default assumption for error: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Century Gothic" pitchFamily="34" charset="0"/>
              </a:rPr>
              <a:t>Most frequently encountered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Century Gothic" pitchFamily="34" charset="0"/>
              </a:rPr>
              <a:t>Good approximation for many other distributions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Century Gothic" pitchFamily="34" charset="0"/>
              </a:rPr>
              <a:t>Central Limit Theorem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Century Gothic" pitchFamily="34" charset="0"/>
              </a:rPr>
              <a:t>Results when multiple errors are combined.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solidFill>
                  <a:srgbClr val="00B050"/>
                </a:solidFill>
                <a:latin typeface="Century Gothic" pitchFamily="34" charset="0"/>
              </a:rPr>
              <a:t>Allows analytical formulas for optimization (e.g. regression)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0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82600"/>
            <a:ext cx="10363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itchFamily="34" charset="0"/>
              </a:rPr>
              <a:t>Gaussian and it’s important Parameters</a:t>
            </a:r>
          </a:p>
        </p:txBody>
      </p:sp>
      <p:pic>
        <p:nvPicPr>
          <p:cNvPr id="1026" name="Picture 2" descr="https://upload.wikimedia.org/wikipedia/commons/a/a9/Empirical_Ru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08800" y="2514601"/>
            <a:ext cx="4368800" cy="3151905"/>
          </a:xfrm>
          <a:prstGeom prst="rect">
            <a:avLst/>
          </a:prstGeom>
          <a:noFill/>
        </p:spPr>
      </p:pic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0474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64000" y="1193800"/>
            <a:ext cx="2728685" cy="812800"/>
          </a:xfrm>
          <a:prstGeom prst="rect">
            <a:avLst/>
          </a:prstGeom>
          <a:noFill/>
        </p:spPr>
      </p:pic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03200" y="48574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314" name="Rectangle 2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1200" y="3022600"/>
            <a:ext cx="3417229" cy="711200"/>
          </a:xfrm>
          <a:prstGeom prst="rect">
            <a:avLst/>
          </a:prstGeom>
          <a:noFill/>
        </p:spPr>
      </p:pic>
      <p:sp>
        <p:nvSpPr>
          <p:cNvPr id="13316" name="Rectangle 4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1201" y="3835400"/>
            <a:ext cx="4076391" cy="711200"/>
          </a:xfrm>
          <a:prstGeom prst="rect">
            <a:avLst/>
          </a:prstGeom>
          <a:noFill/>
        </p:spPr>
      </p:pic>
      <p:sp>
        <p:nvSpPr>
          <p:cNvPr id="13318" name="Rectangle 6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1200" y="4648200"/>
            <a:ext cx="2743200" cy="391885"/>
          </a:xfrm>
          <a:prstGeom prst="rect">
            <a:avLst/>
          </a:prstGeom>
          <a:noFill/>
        </p:spPr>
      </p:pic>
      <p:sp>
        <p:nvSpPr>
          <p:cNvPr id="13320" name="Rectangle 8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508000" y="1981200"/>
            <a:ext cx="7518400" cy="635000"/>
            <a:chOff x="381000" y="1352550"/>
            <a:chExt cx="5638800" cy="476250"/>
          </a:xfrm>
        </p:grpSpPr>
        <p:sp>
          <p:nvSpPr>
            <p:cNvPr id="25" name="TextBox 24"/>
            <p:cNvSpPr txBox="1"/>
            <p:nvPr/>
          </p:nvSpPr>
          <p:spPr>
            <a:xfrm>
              <a:off x="381000" y="1428750"/>
              <a:ext cx="56388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dirty="0">
                  <a:latin typeface="Cambria Math" pitchFamily="18" charset="0"/>
                  <a:ea typeface="Cambria Math" pitchFamily="18" charset="0"/>
                </a:rPr>
                <a:t>Probability of x within interval [</a:t>
              </a:r>
              <a:r>
                <a:rPr lang="en-US" sz="1867" dirty="0" err="1">
                  <a:latin typeface="Cambria Math" pitchFamily="18" charset="0"/>
                  <a:ea typeface="Cambria Math" pitchFamily="18" charset="0"/>
                </a:rPr>
                <a:t>a,b</a:t>
              </a:r>
              <a:r>
                <a:rPr lang="en-US" sz="1867" dirty="0">
                  <a:latin typeface="Cambria Math" pitchFamily="18" charset="0"/>
                  <a:ea typeface="Cambria Math" pitchFamily="18" charset="0"/>
                </a:rPr>
                <a:t>] =  </a:t>
              </a:r>
            </a:p>
          </p:txBody>
        </p:sp>
        <p:pic>
          <p:nvPicPr>
            <p:cNvPr id="13319" name="Picture 7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/>
            <a:stretch>
              <a:fillRect/>
            </a:stretch>
          </p:blipFill>
          <p:spPr bwMode="auto">
            <a:xfrm>
              <a:off x="3429000" y="1352550"/>
              <a:ext cx="1927679" cy="476250"/>
            </a:xfrm>
            <a:prstGeom prst="rect">
              <a:avLst/>
            </a:prstGeom>
            <a:noFill/>
          </p:spPr>
        </p:pic>
      </p:grpSp>
      <p:sp>
        <p:nvSpPr>
          <p:cNvPr id="29" name="TextBox 28"/>
          <p:cNvSpPr txBox="1"/>
          <p:nvPr/>
        </p:nvSpPr>
        <p:spPr>
          <a:xfrm>
            <a:off x="508000" y="5359400"/>
            <a:ext cx="56896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>
                <a:latin typeface="Century Gothic" pitchFamily="34" charset="0"/>
              </a:rPr>
              <a:t>Assumed: results  are drawn from an underlying “population” of results which obey these  probabilities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533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482600"/>
            <a:ext cx="103632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Gothic" pitchFamily="34" charset="0"/>
              </a:rPr>
              <a:t>Important Parameters - measured</a:t>
            </a: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auto">
          <a:xfrm>
            <a:off x="0" y="10474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34" name="Rectangle 10"/>
          <p:cNvSpPr>
            <a:spLocks noChangeArrowheads="1"/>
          </p:cNvSpPr>
          <p:nvPr/>
        </p:nvSpPr>
        <p:spPr bwMode="auto">
          <a:xfrm>
            <a:off x="203200" y="48574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3" name="Group 20"/>
          <p:cNvGrpSpPr/>
          <p:nvPr/>
        </p:nvGrpSpPr>
        <p:grpSpPr>
          <a:xfrm>
            <a:off x="1117601" y="2006601"/>
            <a:ext cx="2705100" cy="3530599"/>
            <a:chOff x="609600" y="361950"/>
            <a:chExt cx="2028825" cy="2647949"/>
          </a:xfrm>
        </p:grpSpPr>
        <p:graphicFrame>
          <p:nvGraphicFramePr>
            <p:cNvPr id="12" name="Chart 11"/>
            <p:cNvGraphicFramePr/>
            <p:nvPr/>
          </p:nvGraphicFramePr>
          <p:xfrm>
            <a:off x="609600" y="361950"/>
            <a:ext cx="2028825" cy="26479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14" name="Straight Connector 13"/>
            <p:cNvCxnSpPr/>
            <p:nvPr/>
          </p:nvCxnSpPr>
          <p:spPr>
            <a:xfrm>
              <a:off x="1600200" y="666750"/>
              <a:ext cx="0" cy="1752600"/>
            </a:xfrm>
            <a:prstGeom prst="line">
              <a:avLst/>
            </a:prstGeom>
            <a:ln w="127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1600200" y="1733550"/>
              <a:ext cx="5334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1143000" y="1628918"/>
              <a:ext cx="45720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775200" y="2616201"/>
            <a:ext cx="2743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n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Century Gothic" pitchFamily="34" charset="0"/>
              </a:rPr>
              <a:t> = sample number</a:t>
            </a: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10474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676" name="Rectangle 4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678" name="Rectangle 6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680" name="Rectangle 8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8026400" y="2616200"/>
            <a:ext cx="3454400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Century Gothic" pitchFamily="34" charset="0"/>
              </a:rPr>
              <a:t>Note:</a:t>
            </a:r>
          </a:p>
          <a:p>
            <a:endParaRPr lang="en-US" sz="1867" dirty="0">
              <a:latin typeface="Century Gothic" pitchFamily="34" charset="0"/>
            </a:endParaRPr>
          </a:p>
          <a:p>
            <a:r>
              <a:rPr lang="en-US" sz="1867" dirty="0">
                <a:latin typeface="Century Gothic" pitchFamily="34" charset="0"/>
              </a:rPr>
              <a:t>These are </a:t>
            </a:r>
            <a:r>
              <a:rPr lang="en-US" sz="1867" u="sng" dirty="0">
                <a:latin typeface="Century Gothic" pitchFamily="34" charset="0"/>
              </a:rPr>
              <a:t>not</a:t>
            </a:r>
            <a:r>
              <a:rPr lang="en-US" sz="1867" dirty="0">
                <a:latin typeface="Century Gothic" pitchFamily="34" charset="0"/>
              </a:rPr>
              <a:t> the same as the population parameters </a:t>
            </a:r>
            <a:r>
              <a:rPr lang="en-US" sz="1867" dirty="0">
                <a:latin typeface="Century Gothic" pitchFamily="34" charset="0"/>
                <a:sym typeface="Symbol"/>
              </a:rPr>
              <a:t> and .</a:t>
            </a:r>
            <a:endParaRPr lang="en-US" sz="1867" u="sng" dirty="0">
              <a:latin typeface="Century Gothic" pitchFamily="34" charset="0"/>
            </a:endParaRPr>
          </a:p>
        </p:txBody>
      </p:sp>
      <p:sp>
        <p:nvSpPr>
          <p:cNvPr id="28682" name="Rectangle 10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8681" name="Picture 9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801" y="3225800"/>
            <a:ext cx="2496172" cy="711200"/>
          </a:xfrm>
          <a:prstGeom prst="rect">
            <a:avLst/>
          </a:prstGeom>
          <a:noFill/>
        </p:spPr>
      </p:pic>
      <p:sp>
        <p:nvSpPr>
          <p:cNvPr id="28684" name="Rectangle 12"/>
          <p:cNvSpPr>
            <a:spLocks noChangeArrowheads="1"/>
          </p:cNvSpPr>
          <p:nvPr/>
        </p:nvSpPr>
        <p:spPr bwMode="auto">
          <a:xfrm>
            <a:off x="0" y="10474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685" name="Rectangle 13"/>
          <p:cNvSpPr>
            <a:spLocks noChangeArrowheads="1"/>
          </p:cNvSpPr>
          <p:nvPr/>
        </p:nvSpPr>
        <p:spPr bwMode="auto">
          <a:xfrm>
            <a:off x="1" y="1011080"/>
            <a:ext cx="246286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/>
            <a:endParaRPr lang="en-US" sz="2400"/>
          </a:p>
        </p:txBody>
      </p:sp>
      <p:sp>
        <p:nvSpPr>
          <p:cNvPr id="28687" name="Rectangle 15"/>
          <p:cNvSpPr>
            <a:spLocks noChangeArrowheads="1"/>
          </p:cNvSpPr>
          <p:nvPr/>
        </p:nvSpPr>
        <p:spPr bwMode="auto">
          <a:xfrm>
            <a:off x="0" y="10474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8689" name="Rectangle 17"/>
          <p:cNvSpPr>
            <a:spLocks noChangeArrowheads="1"/>
          </p:cNvSpPr>
          <p:nvPr/>
        </p:nvSpPr>
        <p:spPr bwMode="auto">
          <a:xfrm>
            <a:off x="0" y="10474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8688" name="Picture 16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78400" y="4953000"/>
            <a:ext cx="2082800" cy="304800"/>
          </a:xfrm>
          <a:prstGeom prst="rect">
            <a:avLst/>
          </a:prstGeom>
          <a:noFill/>
        </p:spPr>
      </p:pic>
      <p:sp>
        <p:nvSpPr>
          <p:cNvPr id="28691" name="Rectangle 19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8690" name="Picture 18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876801" y="4038601"/>
            <a:ext cx="2705100" cy="6477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7753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0A65CC-02F4-455B-942A-81805F639EE1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92971" y="1498600"/>
            <a:ext cx="8025035" cy="48581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Century Gothic" pitchFamily="34" charset="0"/>
              </a:rPr>
              <a:t>Example: CMOS sensor development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08000" y="1803401"/>
            <a:ext cx="3454400" cy="29655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Century Gothic" pitchFamily="34" charset="0"/>
              </a:rPr>
              <a:t>Developing a custom </a:t>
            </a:r>
            <a:r>
              <a:rPr lang="en-US" sz="1867" dirty="0" err="1">
                <a:latin typeface="Century Gothic" pitchFamily="34" charset="0"/>
              </a:rPr>
              <a:t>cmos</a:t>
            </a:r>
            <a:r>
              <a:rPr lang="en-US" sz="1867" dirty="0">
                <a:latin typeface="Century Gothic" pitchFamily="34" charset="0"/>
              </a:rPr>
              <a:t> sensor (digital camera)</a:t>
            </a:r>
          </a:p>
          <a:p>
            <a:endParaRPr lang="en-US" sz="1867" dirty="0">
              <a:latin typeface="Century Gothic" pitchFamily="34" charset="0"/>
            </a:endParaRPr>
          </a:p>
          <a:p>
            <a:r>
              <a:rPr lang="en-US" sz="1867" dirty="0">
                <a:latin typeface="Century Gothic" pitchFamily="34" charset="0"/>
              </a:rPr>
              <a:t>Non-conventional conditions were causing leakage currents and “White Pixels”</a:t>
            </a:r>
          </a:p>
          <a:p>
            <a:endParaRPr lang="en-US" sz="1867" dirty="0">
              <a:latin typeface="Century Gothic" pitchFamily="34" charset="0"/>
            </a:endParaRPr>
          </a:p>
          <a:p>
            <a:r>
              <a:rPr lang="en-US" sz="1867" dirty="0">
                <a:latin typeface="Century Gothic" pitchFamily="34" charset="0"/>
              </a:rPr>
              <a:t>Experimental wafers run under range of conditions</a:t>
            </a:r>
          </a:p>
        </p:txBody>
      </p:sp>
    </p:spTree>
    <p:extLst>
      <p:ext uri="{BB962C8B-B14F-4D97-AF65-F5344CB8AC3E}">
        <p14:creationId xmlns:p14="http://schemas.microsoft.com/office/powerpoint/2010/main" val="24958953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449A34-DFB6-4427-83E7-AA0DBED08BA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59201" y="1397000"/>
            <a:ext cx="7856164" cy="495164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latin typeface="Century Gothic" pitchFamily="34" charset="0"/>
              </a:rPr>
              <a:t>CMOS sensor development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400" y="2413001"/>
            <a:ext cx="34544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>
                <a:latin typeface="Century Gothic" pitchFamily="34" charset="0"/>
              </a:rPr>
              <a:t>How do you quantify a decision?</a:t>
            </a:r>
          </a:p>
        </p:txBody>
      </p:sp>
    </p:spTree>
    <p:extLst>
      <p:ext uri="{BB962C8B-B14F-4D97-AF65-F5344CB8AC3E}">
        <p14:creationId xmlns:p14="http://schemas.microsoft.com/office/powerpoint/2010/main" val="25331782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584201"/>
            <a:ext cx="10769600" cy="697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>
                <a:latin typeface="Century Gothic" pitchFamily="34" charset="0"/>
              </a:rPr>
              <a:t>Decisions are made based on “significance” of observation</a:t>
            </a:r>
          </a:p>
          <a:p>
            <a:endParaRPr lang="en-US" sz="2133" dirty="0">
              <a:latin typeface="Century Gothic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14400" y="1295402"/>
            <a:ext cx="8636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dirty="0"/>
              <a:t>Statistics can be use to determine the probability that an observed result is due only to random variation (e.g. no effect). </a:t>
            </a:r>
          </a:p>
          <a:p>
            <a:pPr>
              <a:spcAft>
                <a:spcPts val="1600"/>
              </a:spcAft>
            </a:pPr>
            <a:r>
              <a:rPr lang="en-US" dirty="0"/>
              <a:t>If it is very unlikely (e.g. &lt;5%) to be from random variation, then we say that the result is “significant”</a:t>
            </a:r>
          </a:p>
          <a:p>
            <a:pPr>
              <a:spcAft>
                <a:spcPts val="1600"/>
              </a:spcAft>
            </a:pPr>
            <a:r>
              <a:rPr lang="en-US" dirty="0"/>
              <a:t>This is called disproving the “Null Hypothesis”</a:t>
            </a:r>
          </a:p>
          <a:p>
            <a:pPr>
              <a:spcAft>
                <a:spcPts val="1600"/>
              </a:spcAft>
            </a:pPr>
            <a:r>
              <a:rPr lang="en-US" dirty="0"/>
              <a:t>Note: 5% is a standard threshold, but you may choose your own.</a:t>
            </a:r>
          </a:p>
        </p:txBody>
      </p:sp>
      <p:grpSp>
        <p:nvGrpSpPr>
          <p:cNvPr id="47" name="Group 46"/>
          <p:cNvGrpSpPr/>
          <p:nvPr/>
        </p:nvGrpSpPr>
        <p:grpSpPr>
          <a:xfrm>
            <a:off x="4775200" y="4343400"/>
            <a:ext cx="3556000" cy="1236296"/>
            <a:chOff x="3962400" y="3625728"/>
            <a:chExt cx="2667000" cy="927222"/>
          </a:xfrm>
        </p:grpSpPr>
        <p:sp>
          <p:nvSpPr>
            <p:cNvPr id="50" name="Freeform 49"/>
            <p:cNvSpPr/>
            <p:nvPr/>
          </p:nvSpPr>
          <p:spPr>
            <a:xfrm flipH="1">
              <a:off x="3962400" y="4387728"/>
              <a:ext cx="761519" cy="164419"/>
            </a:xfrm>
            <a:custGeom>
              <a:avLst/>
              <a:gdLst>
                <a:gd name="connsiteX0" fmla="*/ 0 w 761519"/>
                <a:gd name="connsiteY0" fmla="*/ 0 h 164419"/>
                <a:gd name="connsiteX1" fmla="*/ 2884 w 761519"/>
                <a:gd name="connsiteY1" fmla="*/ 164419 h 164419"/>
                <a:gd name="connsiteX2" fmla="*/ 761519 w 761519"/>
                <a:gd name="connsiteY2" fmla="*/ 161535 h 164419"/>
                <a:gd name="connsiteX3" fmla="*/ 758635 w 761519"/>
                <a:gd name="connsiteY3" fmla="*/ 95190 h 164419"/>
                <a:gd name="connsiteX4" fmla="*/ 545178 w 761519"/>
                <a:gd name="connsiteY4" fmla="*/ 95190 h 164419"/>
                <a:gd name="connsiteX5" fmla="*/ 346145 w 761519"/>
                <a:gd name="connsiteY5" fmla="*/ 77883 h 164419"/>
                <a:gd name="connsiteX6" fmla="*/ 199033 w 761519"/>
                <a:gd name="connsiteY6" fmla="*/ 60576 h 164419"/>
                <a:gd name="connsiteX7" fmla="*/ 98074 w 761519"/>
                <a:gd name="connsiteY7" fmla="*/ 43268 h 164419"/>
                <a:gd name="connsiteX8" fmla="*/ 0 w 761519"/>
                <a:gd name="connsiteY8" fmla="*/ 0 h 1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519" h="164419">
                  <a:moveTo>
                    <a:pt x="0" y="0"/>
                  </a:moveTo>
                  <a:cubicBezTo>
                    <a:pt x="961" y="54806"/>
                    <a:pt x="1923" y="109613"/>
                    <a:pt x="2884" y="164419"/>
                  </a:cubicBezTo>
                  <a:lnTo>
                    <a:pt x="761519" y="161535"/>
                  </a:lnTo>
                  <a:lnTo>
                    <a:pt x="758635" y="95190"/>
                  </a:lnTo>
                  <a:lnTo>
                    <a:pt x="545178" y="95190"/>
                  </a:lnTo>
                  <a:lnTo>
                    <a:pt x="346145" y="77883"/>
                  </a:lnTo>
                  <a:lnTo>
                    <a:pt x="199033" y="60576"/>
                  </a:lnTo>
                  <a:lnTo>
                    <a:pt x="98074" y="43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5714279" y="4387389"/>
              <a:ext cx="761519" cy="164419"/>
            </a:xfrm>
            <a:custGeom>
              <a:avLst/>
              <a:gdLst>
                <a:gd name="connsiteX0" fmla="*/ 0 w 761519"/>
                <a:gd name="connsiteY0" fmla="*/ 0 h 164419"/>
                <a:gd name="connsiteX1" fmla="*/ 2884 w 761519"/>
                <a:gd name="connsiteY1" fmla="*/ 164419 h 164419"/>
                <a:gd name="connsiteX2" fmla="*/ 761519 w 761519"/>
                <a:gd name="connsiteY2" fmla="*/ 161535 h 164419"/>
                <a:gd name="connsiteX3" fmla="*/ 758635 w 761519"/>
                <a:gd name="connsiteY3" fmla="*/ 95190 h 164419"/>
                <a:gd name="connsiteX4" fmla="*/ 545178 w 761519"/>
                <a:gd name="connsiteY4" fmla="*/ 95190 h 164419"/>
                <a:gd name="connsiteX5" fmla="*/ 346145 w 761519"/>
                <a:gd name="connsiteY5" fmla="*/ 77883 h 164419"/>
                <a:gd name="connsiteX6" fmla="*/ 199033 w 761519"/>
                <a:gd name="connsiteY6" fmla="*/ 60576 h 164419"/>
                <a:gd name="connsiteX7" fmla="*/ 98074 w 761519"/>
                <a:gd name="connsiteY7" fmla="*/ 43268 h 164419"/>
                <a:gd name="connsiteX8" fmla="*/ 0 w 761519"/>
                <a:gd name="connsiteY8" fmla="*/ 0 h 1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1519" h="164419">
                  <a:moveTo>
                    <a:pt x="0" y="0"/>
                  </a:moveTo>
                  <a:cubicBezTo>
                    <a:pt x="961" y="54806"/>
                    <a:pt x="1923" y="109613"/>
                    <a:pt x="2884" y="164419"/>
                  </a:cubicBezTo>
                  <a:lnTo>
                    <a:pt x="761519" y="161535"/>
                  </a:lnTo>
                  <a:lnTo>
                    <a:pt x="758635" y="95190"/>
                  </a:lnTo>
                  <a:lnTo>
                    <a:pt x="545178" y="95190"/>
                  </a:lnTo>
                  <a:lnTo>
                    <a:pt x="346145" y="77883"/>
                  </a:lnTo>
                  <a:lnTo>
                    <a:pt x="199033" y="60576"/>
                  </a:lnTo>
                  <a:lnTo>
                    <a:pt x="98074" y="43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3962400" y="4540128"/>
              <a:ext cx="2667000" cy="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/>
            <p:cNvGrpSpPr/>
            <p:nvPr/>
          </p:nvGrpSpPr>
          <p:grpSpPr>
            <a:xfrm>
              <a:off x="3962400" y="3625728"/>
              <a:ext cx="2514600" cy="856810"/>
              <a:chOff x="4800600" y="2266950"/>
              <a:chExt cx="3460711" cy="856810"/>
            </a:xfrm>
          </p:grpSpPr>
          <p:grpSp>
            <p:nvGrpSpPr>
              <p:cNvPr id="31" name="Group 30"/>
              <p:cNvGrpSpPr/>
              <p:nvPr/>
            </p:nvGrpSpPr>
            <p:grpSpPr>
              <a:xfrm>
                <a:off x="6227256" y="2266950"/>
                <a:ext cx="2034055" cy="856810"/>
                <a:chOff x="6248400" y="2266950"/>
                <a:chExt cx="2034055" cy="856810"/>
              </a:xfrm>
            </p:grpSpPr>
            <p:grpSp>
              <p:nvGrpSpPr>
                <p:cNvPr id="21" name="Group 20"/>
                <p:cNvGrpSpPr/>
                <p:nvPr/>
              </p:nvGrpSpPr>
              <p:grpSpPr>
                <a:xfrm>
                  <a:off x="6248400" y="2266950"/>
                  <a:ext cx="1295400" cy="762000"/>
                  <a:chOff x="7315200" y="2800350"/>
                  <a:chExt cx="1295400" cy="762000"/>
                </a:xfrm>
              </p:grpSpPr>
              <p:sp>
                <p:nvSpPr>
                  <p:cNvPr id="15" name="Arc 14"/>
                  <p:cNvSpPr/>
                  <p:nvPr/>
                </p:nvSpPr>
                <p:spPr>
                  <a:xfrm>
                    <a:off x="7315200" y="2800350"/>
                    <a:ext cx="609600" cy="533400"/>
                  </a:xfrm>
                  <a:prstGeom prst="arc">
                    <a:avLst>
                      <a:gd name="adj1" fmla="val 16200000"/>
                      <a:gd name="adj2" fmla="val 20527279"/>
                    </a:avLst>
                  </a:prstGeom>
                  <a:ln w="95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Arc 15"/>
                  <p:cNvSpPr/>
                  <p:nvPr/>
                </p:nvSpPr>
                <p:spPr>
                  <a:xfrm rot="10800000">
                    <a:off x="8077199" y="3028950"/>
                    <a:ext cx="533401" cy="533400"/>
                  </a:xfrm>
                  <a:prstGeom prst="arc">
                    <a:avLst>
                      <a:gd name="adj1" fmla="val 16762583"/>
                      <a:gd name="adj2" fmla="val 20212111"/>
                    </a:avLst>
                  </a:prstGeom>
                  <a:ln w="95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8" name="Straight Connector 17"/>
                  <p:cNvCxnSpPr>
                    <a:stCxn id="15" idx="2"/>
                    <a:endCxn id="16" idx="2"/>
                  </p:cNvCxnSpPr>
                  <p:nvPr/>
                </p:nvCxnSpPr>
                <p:spPr>
                  <a:xfrm>
                    <a:off x="7914420" y="2998040"/>
                    <a:ext cx="174768" cy="376673"/>
                  </a:xfrm>
                  <a:prstGeom prst="line">
                    <a:avLst/>
                  </a:prstGeom>
                  <a:ln w="95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" name="Freeform 29"/>
                <p:cNvSpPr/>
                <p:nvPr/>
              </p:nvSpPr>
              <p:spPr>
                <a:xfrm>
                  <a:off x="7193632" y="3018049"/>
                  <a:ext cx="1088823" cy="105711"/>
                </a:xfrm>
                <a:custGeom>
                  <a:avLst/>
                  <a:gdLst>
                    <a:gd name="connsiteX0" fmla="*/ 0 w 1088823"/>
                    <a:gd name="connsiteY0" fmla="*/ 0 h 105711"/>
                    <a:gd name="connsiteX1" fmla="*/ 227279 w 1088823"/>
                    <a:gd name="connsiteY1" fmla="*/ 58141 h 105711"/>
                    <a:gd name="connsiteX2" fmla="*/ 671265 w 1088823"/>
                    <a:gd name="connsiteY2" fmla="*/ 95139 h 105711"/>
                    <a:gd name="connsiteX3" fmla="*/ 1088823 w 1088823"/>
                    <a:gd name="connsiteY3" fmla="*/ 105711 h 105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8823" h="105711">
                      <a:moveTo>
                        <a:pt x="0" y="0"/>
                      </a:moveTo>
                      <a:cubicBezTo>
                        <a:pt x="57701" y="21142"/>
                        <a:pt x="115402" y="42285"/>
                        <a:pt x="227279" y="58141"/>
                      </a:cubicBezTo>
                      <a:cubicBezTo>
                        <a:pt x="339156" y="73997"/>
                        <a:pt x="527674" y="87211"/>
                        <a:pt x="671265" y="95139"/>
                      </a:cubicBezTo>
                      <a:cubicBezTo>
                        <a:pt x="814856" y="103067"/>
                        <a:pt x="951839" y="104389"/>
                        <a:pt x="1088823" y="105711"/>
                      </a:cubicBezTo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2" name="Group 31"/>
              <p:cNvGrpSpPr/>
              <p:nvPr/>
            </p:nvGrpSpPr>
            <p:grpSpPr>
              <a:xfrm flipH="1">
                <a:off x="4800600" y="2266950"/>
                <a:ext cx="2034055" cy="856810"/>
                <a:chOff x="6248400" y="2266950"/>
                <a:chExt cx="2034055" cy="856810"/>
              </a:xfrm>
            </p:grpSpPr>
            <p:grpSp>
              <p:nvGrpSpPr>
                <p:cNvPr id="33" name="Group 32"/>
                <p:cNvGrpSpPr/>
                <p:nvPr/>
              </p:nvGrpSpPr>
              <p:grpSpPr>
                <a:xfrm>
                  <a:off x="6248400" y="2266950"/>
                  <a:ext cx="1295400" cy="762000"/>
                  <a:chOff x="7315200" y="2800350"/>
                  <a:chExt cx="1295400" cy="762000"/>
                </a:xfrm>
              </p:grpSpPr>
              <p:sp>
                <p:nvSpPr>
                  <p:cNvPr id="35" name="Arc 34"/>
                  <p:cNvSpPr/>
                  <p:nvPr/>
                </p:nvSpPr>
                <p:spPr>
                  <a:xfrm>
                    <a:off x="7315200" y="2800350"/>
                    <a:ext cx="609600" cy="533400"/>
                  </a:xfrm>
                  <a:prstGeom prst="arc">
                    <a:avLst>
                      <a:gd name="adj1" fmla="val 16200000"/>
                      <a:gd name="adj2" fmla="val 20527279"/>
                    </a:avLst>
                  </a:prstGeom>
                  <a:ln w="95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Arc 35"/>
                  <p:cNvSpPr/>
                  <p:nvPr/>
                </p:nvSpPr>
                <p:spPr>
                  <a:xfrm rot="10800000">
                    <a:off x="8077199" y="3028950"/>
                    <a:ext cx="533401" cy="533400"/>
                  </a:xfrm>
                  <a:prstGeom prst="arc">
                    <a:avLst>
                      <a:gd name="adj1" fmla="val 16762571"/>
                      <a:gd name="adj2" fmla="val 20212111"/>
                    </a:avLst>
                  </a:prstGeom>
                  <a:ln w="95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37" name="Straight Connector 36"/>
                  <p:cNvCxnSpPr>
                    <a:stCxn id="35" idx="2"/>
                    <a:endCxn id="36" idx="2"/>
                  </p:cNvCxnSpPr>
                  <p:nvPr/>
                </p:nvCxnSpPr>
                <p:spPr>
                  <a:xfrm>
                    <a:off x="7914420" y="2998040"/>
                    <a:ext cx="174768" cy="376673"/>
                  </a:xfrm>
                  <a:prstGeom prst="line">
                    <a:avLst/>
                  </a:prstGeom>
                  <a:ln w="9525">
                    <a:solidFill>
                      <a:srgbClr val="0070C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" name="Freeform 33"/>
                <p:cNvSpPr/>
                <p:nvPr/>
              </p:nvSpPr>
              <p:spPr>
                <a:xfrm>
                  <a:off x="7193632" y="3018049"/>
                  <a:ext cx="1088823" cy="105711"/>
                </a:xfrm>
                <a:custGeom>
                  <a:avLst/>
                  <a:gdLst>
                    <a:gd name="connsiteX0" fmla="*/ 0 w 1088823"/>
                    <a:gd name="connsiteY0" fmla="*/ 0 h 105711"/>
                    <a:gd name="connsiteX1" fmla="*/ 227279 w 1088823"/>
                    <a:gd name="connsiteY1" fmla="*/ 58141 h 105711"/>
                    <a:gd name="connsiteX2" fmla="*/ 671265 w 1088823"/>
                    <a:gd name="connsiteY2" fmla="*/ 95139 h 105711"/>
                    <a:gd name="connsiteX3" fmla="*/ 1088823 w 1088823"/>
                    <a:gd name="connsiteY3" fmla="*/ 105711 h 1057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088823" h="105711">
                      <a:moveTo>
                        <a:pt x="0" y="0"/>
                      </a:moveTo>
                      <a:cubicBezTo>
                        <a:pt x="57701" y="21142"/>
                        <a:pt x="115402" y="42285"/>
                        <a:pt x="227279" y="58141"/>
                      </a:cubicBezTo>
                      <a:cubicBezTo>
                        <a:pt x="339156" y="73997"/>
                        <a:pt x="527674" y="87211"/>
                        <a:pt x="671265" y="95139"/>
                      </a:cubicBezTo>
                      <a:cubicBezTo>
                        <a:pt x="814856" y="103067"/>
                        <a:pt x="951839" y="104389"/>
                        <a:pt x="1088823" y="105711"/>
                      </a:cubicBezTo>
                    </a:path>
                  </a:pathLst>
                </a:custGeom>
                <a:ln w="9525">
                  <a:solidFill>
                    <a:srgbClr val="0070C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cxnSp>
          <p:nvCxnSpPr>
            <p:cNvPr id="42" name="Straight Connector 41"/>
            <p:cNvCxnSpPr/>
            <p:nvPr/>
          </p:nvCxnSpPr>
          <p:spPr>
            <a:xfrm>
              <a:off x="5715000" y="4400550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4724400" y="4387728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TextBox 47"/>
          <p:cNvSpPr txBox="1"/>
          <p:nvPr/>
        </p:nvSpPr>
        <p:spPr>
          <a:xfrm>
            <a:off x="1320800" y="4749801"/>
            <a:ext cx="40640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Probability  density of result: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8026400" y="5765801"/>
            <a:ext cx="9144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2.5%</a:t>
            </a:r>
          </a:p>
        </p:txBody>
      </p:sp>
      <p:cxnSp>
        <p:nvCxnSpPr>
          <p:cNvPr id="54" name="Straight Arrow Connector 53"/>
          <p:cNvCxnSpPr>
            <a:stCxn id="52" idx="1"/>
          </p:cNvCxnSpPr>
          <p:nvPr/>
        </p:nvCxnSpPr>
        <p:spPr>
          <a:xfrm flipH="1" flipV="1">
            <a:off x="7416800" y="5562602"/>
            <a:ext cx="609600" cy="393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839200" y="5359401"/>
            <a:ext cx="2438400" cy="543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dirty="0"/>
              <a:t>Results in these regions are deemed “significant”</a:t>
            </a:r>
          </a:p>
        </p:txBody>
      </p:sp>
      <p:cxnSp>
        <p:nvCxnSpPr>
          <p:cNvPr id="57" name="Straight Arrow Connector 56"/>
          <p:cNvCxnSpPr>
            <a:stCxn id="52" idx="1"/>
          </p:cNvCxnSpPr>
          <p:nvPr/>
        </p:nvCxnSpPr>
        <p:spPr>
          <a:xfrm flipH="1" flipV="1">
            <a:off x="5384800" y="5562602"/>
            <a:ext cx="2641600" cy="3930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09600" y="5461000"/>
            <a:ext cx="32512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b="1" dirty="0"/>
              <a:t>“P-value”: </a:t>
            </a:r>
            <a:r>
              <a:rPr lang="en-US" sz="1867" dirty="0"/>
              <a:t>the probability threshold (here 0.05) to test significance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4858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121920" tIns="60960" rIns="121920" bIns="60960" rtlCol="0" anchor="ctr">
            <a:spAutoFit/>
          </a:bodyPr>
          <a:lstStyle/>
          <a:p>
            <a:r>
              <a:rPr lang="en-US" sz="2400" b="1" dirty="0">
                <a:latin typeface="Century Gothic" pitchFamily="34" charset="0"/>
                <a:ea typeface="+mn-ea"/>
                <a:cs typeface="+mn-cs"/>
              </a:rPr>
              <a:t>Compare Means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711200" y="1193800"/>
          <a:ext cx="33528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711200" y="5257800"/>
          <a:ext cx="2743200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Cell1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Cell2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Ave: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1.244</a:t>
                      </a:r>
                    </a:p>
                  </a:txBody>
                  <a:tcPr marL="121920" marR="121920" marT="60960" marB="609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1.327</a:t>
                      </a:r>
                    </a:p>
                  </a:txBody>
                  <a:tcPr marL="121920" marR="121920" marT="60960" marB="609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/>
                        <a:t>Stdev</a:t>
                      </a:r>
                      <a:r>
                        <a:rPr lang="en-US" sz="1300" dirty="0"/>
                        <a:t>: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0.157</a:t>
                      </a:r>
                    </a:p>
                  </a:txBody>
                  <a:tcPr marL="121920" marR="121920" marT="60960" marB="609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0.113</a:t>
                      </a:r>
                    </a:p>
                  </a:txBody>
                  <a:tcPr marL="121920" marR="121920" marT="60960" marB="609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267200" y="1905000"/>
            <a:ext cx="7416800" cy="2267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</a:pPr>
            <a:r>
              <a:rPr lang="en-US" dirty="0"/>
              <a:t>How do you quantify whether there is a </a:t>
            </a:r>
            <a:r>
              <a:rPr lang="en-US" i="1" dirty="0"/>
              <a:t>significant</a:t>
            </a:r>
            <a:r>
              <a:rPr lang="en-US" dirty="0"/>
              <a:t> difference?</a:t>
            </a:r>
          </a:p>
          <a:p>
            <a:pPr>
              <a:spcAft>
                <a:spcPts val="800"/>
              </a:spcAft>
            </a:pPr>
            <a:r>
              <a:rPr lang="en-US" dirty="0"/>
              <a:t>Tempting- use the mean+/- </a:t>
            </a:r>
            <a:r>
              <a:rPr lang="en-US" dirty="0" err="1"/>
              <a:t>stdev</a:t>
            </a:r>
            <a:r>
              <a:rPr lang="en-US" dirty="0"/>
              <a:t>. and check overlap</a:t>
            </a:r>
          </a:p>
          <a:p>
            <a:pPr>
              <a:spcAft>
                <a:spcPts val="800"/>
              </a:spcAft>
            </a:pPr>
            <a:r>
              <a:rPr lang="en-US" dirty="0"/>
              <a:t>However, </a:t>
            </a:r>
            <a:r>
              <a:rPr lang="en-US" b="1" dirty="0">
                <a:sym typeface="Symbol"/>
              </a:rPr>
              <a:t> is not known</a:t>
            </a:r>
          </a:p>
          <a:p>
            <a:pPr>
              <a:spcAft>
                <a:spcPts val="800"/>
              </a:spcAft>
            </a:pPr>
            <a:r>
              <a:rPr lang="en-US" dirty="0">
                <a:sym typeface="Symbol"/>
              </a:rPr>
              <a:t>Can we assume Gaussian to calculate confidence?</a:t>
            </a:r>
          </a:p>
          <a:p>
            <a:pPr>
              <a:spcAft>
                <a:spcPts val="800"/>
              </a:spcAft>
            </a:pPr>
            <a:endParaRPr lang="en-US" dirty="0">
              <a:sym typeface="Symbol"/>
            </a:endParaRPr>
          </a:p>
          <a:p>
            <a:pPr>
              <a:spcAft>
                <a:spcPts val="800"/>
              </a:spcAft>
            </a:pPr>
            <a:r>
              <a:rPr lang="en-US" dirty="0">
                <a:sym typeface="Symbol"/>
              </a:rPr>
              <a:t>NO!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50834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itchFamily="34" charset="0"/>
                <a:ea typeface="+mn-ea"/>
                <a:cs typeface="+mn-cs"/>
              </a:rPr>
              <a:t>Real-world situation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990601"/>
            <a:ext cx="1036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 You do not know what </a:t>
            </a:r>
            <a:r>
              <a:rPr lang="en-US" dirty="0">
                <a:sym typeface="Symbol"/>
              </a:rPr>
              <a:t> is!</a:t>
            </a:r>
          </a:p>
          <a:p>
            <a:pPr lvl="1">
              <a:buFont typeface="Arial" pitchFamily="34" charset="0"/>
              <a:buChar char="•"/>
            </a:pPr>
            <a:r>
              <a:rPr lang="en-US" dirty="0">
                <a:sym typeface="Symbol"/>
              </a:rPr>
              <a:t> is the underlying (population) deviation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With a smaller number of measurements, assuming a Gaussian is wrong!</a:t>
            </a:r>
          </a:p>
          <a:p>
            <a:r>
              <a:rPr lang="en-US" dirty="0"/>
              <a:t>Calculated parameters are biased: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5791201" y="2006601"/>
          <a:ext cx="4737100" cy="43815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8698587" y="3139633"/>
            <a:ext cx="0" cy="213360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8553907" y="3429000"/>
            <a:ext cx="0" cy="182880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16000" y="2921000"/>
          <a:ext cx="3860800" cy="146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0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768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entury Gothic" pitchFamily="34" charset="0"/>
                        </a:rPr>
                        <a:t>actual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entury Gothic" pitchFamily="34" charset="0"/>
                        </a:rPr>
                        <a:t>calculated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>
                          <a:sym typeface="Symbol"/>
                        </a:rPr>
                        <a:t>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entury Gothic" pitchFamily="34" charset="0"/>
                        </a:rPr>
                        <a:t>3.5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entury Gothic" pitchFamily="34" charset="0"/>
                        </a:rPr>
                        <a:t>3.92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680">
                <a:tc>
                  <a:txBody>
                    <a:bodyPr/>
                    <a:lstStyle/>
                    <a:p>
                      <a:r>
                        <a:rPr lang="en-US" sz="2400" dirty="0">
                          <a:sym typeface="Symbol"/>
                        </a:rPr>
                        <a:t></a:t>
                      </a:r>
                      <a:endParaRPr lang="en-US" sz="24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entury Gothic" pitchFamily="34" charset="0"/>
                        </a:rPr>
                        <a:t>1.5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>
                          <a:latin typeface="Century Gothic" pitchFamily="34" charset="0"/>
                        </a:rPr>
                        <a:t>1.33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09600" y="4648201"/>
            <a:ext cx="518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Symbol" pitchFamily="18" charset="2"/>
              <a:buChar char="s"/>
            </a:pPr>
            <a:r>
              <a:rPr lang="en-US" dirty="0">
                <a:sym typeface="Symbol"/>
              </a:rPr>
              <a:t> cannot be calculated from the data</a:t>
            </a:r>
            <a:r>
              <a:rPr lang="en-US" dirty="0"/>
              <a:t> </a:t>
            </a:r>
          </a:p>
          <a:p>
            <a:pPr>
              <a:buFont typeface="Symbol"/>
              <a:buChar char="Þ"/>
            </a:pPr>
            <a:r>
              <a:rPr lang="en-US" dirty="0">
                <a:sym typeface="Symbol"/>
              </a:rPr>
              <a:t>You cannot use Gaussian </a:t>
            </a:r>
          </a:p>
          <a:p>
            <a:pPr>
              <a:buFont typeface="Symbol"/>
              <a:buChar char="Þ"/>
            </a:pPr>
            <a:r>
              <a:rPr lang="en-US" dirty="0">
                <a:sym typeface="Symbol"/>
              </a:rPr>
              <a:t> Use a t-distribution (“t-test”)</a:t>
            </a:r>
            <a:endParaRPr lang="en-US" dirty="0"/>
          </a:p>
          <a:p>
            <a:pPr>
              <a:buFont typeface="Symbol"/>
              <a:buChar char="Þ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19387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dirty="0">
                <a:latin typeface="Century Gothic" pitchFamily="34" charset="0"/>
              </a:rPr>
              <a:t>Student’s t-distribution</a:t>
            </a:r>
          </a:p>
        </p:txBody>
      </p:sp>
      <p:graphicFrame>
        <p:nvGraphicFramePr>
          <p:cNvPr id="3" name="Chart 2"/>
          <p:cNvGraphicFramePr/>
          <p:nvPr/>
        </p:nvGraphicFramePr>
        <p:xfrm>
          <a:off x="6299200" y="2413000"/>
          <a:ext cx="4775200" cy="32432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08000" y="1295402"/>
            <a:ext cx="5486400" cy="4114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u="sng" dirty="0"/>
              <a:t>Given a sample of n observations, the t-distribution is the probability that  the mean average, &lt;X&gt; will occur.  </a:t>
            </a:r>
          </a:p>
          <a:p>
            <a:endParaRPr lang="en-US" sz="1867" dirty="0"/>
          </a:p>
          <a:p>
            <a:r>
              <a:rPr lang="en-US" sz="1867" dirty="0"/>
              <a:t>The shape of this distribution depends on the sample number, n:</a:t>
            </a:r>
          </a:p>
          <a:p>
            <a:endParaRPr lang="en-US" sz="1867" dirty="0"/>
          </a:p>
          <a:p>
            <a:pPr lvl="1"/>
            <a:r>
              <a:rPr lang="en-US" sz="1867" dirty="0">
                <a:sym typeface="Symbol"/>
              </a:rPr>
              <a:t>For small n, the tails are large</a:t>
            </a:r>
          </a:p>
          <a:p>
            <a:pPr lvl="1"/>
            <a:r>
              <a:rPr lang="en-US" sz="1867" dirty="0">
                <a:sym typeface="Symbol"/>
              </a:rPr>
              <a:t>As n increases, the shape approaches a Gaussian.</a:t>
            </a:r>
          </a:p>
          <a:p>
            <a:pPr lvl="1"/>
            <a:endParaRPr lang="en-US" sz="1867" dirty="0">
              <a:sym typeface="Symbol"/>
            </a:endParaRPr>
          </a:p>
          <a:p>
            <a:r>
              <a:rPr lang="en-US" sz="1867" dirty="0"/>
              <a:t>Can use this to determine the significance of the difference of the means between two sample sets (next slide)</a:t>
            </a:r>
          </a:p>
        </p:txBody>
      </p:sp>
      <p:sp>
        <p:nvSpPr>
          <p:cNvPr id="11266" name="Rectangle 2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1268" name="Rectangle 4"/>
          <p:cNvSpPr>
            <a:spLocks noChangeArrowheads="1"/>
          </p:cNvSpPr>
          <p:nvPr/>
        </p:nvSpPr>
        <p:spPr bwMode="auto">
          <a:xfrm>
            <a:off x="0" y="-200055"/>
            <a:ext cx="2462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432800" y="56642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&lt;X&gt;</a:t>
            </a:r>
          </a:p>
        </p:txBody>
      </p:sp>
    </p:spTree>
    <p:extLst>
      <p:ext uri="{BB962C8B-B14F-4D97-AF65-F5344CB8AC3E}">
        <p14:creationId xmlns:p14="http://schemas.microsoft.com/office/powerpoint/2010/main" val="39691557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121920" tIns="60960" rIns="121920" bIns="60960" rtlCol="0" anchor="ctr">
            <a:spAutoFit/>
          </a:bodyPr>
          <a:lstStyle/>
          <a:p>
            <a:r>
              <a:rPr lang="en-US" sz="2400" b="1" dirty="0">
                <a:latin typeface="Century Gothic" pitchFamily="34" charset="0"/>
                <a:ea typeface="+mn-ea"/>
                <a:cs typeface="+mn-cs"/>
              </a:rPr>
              <a:t>t-test (using JMP software)</a:t>
            </a:r>
          </a:p>
        </p:txBody>
      </p:sp>
      <p:graphicFrame>
        <p:nvGraphicFramePr>
          <p:cNvPr id="4" name="Chart 3"/>
          <p:cNvGraphicFramePr/>
          <p:nvPr/>
        </p:nvGraphicFramePr>
        <p:xfrm>
          <a:off x="304800" y="1193800"/>
          <a:ext cx="33528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04800" y="5257800"/>
          <a:ext cx="2743200" cy="975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endParaRPr lang="en-US" sz="1300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Cell1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Cell2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sz="1300" dirty="0"/>
                        <a:t>Ave: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1.244</a:t>
                      </a:r>
                    </a:p>
                  </a:txBody>
                  <a:tcPr marL="121920" marR="121920" marT="60960" marB="609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1.327</a:t>
                      </a:r>
                    </a:p>
                  </a:txBody>
                  <a:tcPr marL="121920" marR="121920" marT="60960" marB="609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r"/>
                      <a:r>
                        <a:rPr lang="en-US" sz="1300" dirty="0" err="1"/>
                        <a:t>Stdev</a:t>
                      </a:r>
                      <a:r>
                        <a:rPr lang="en-US" sz="1300" dirty="0"/>
                        <a:t>: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0.157</a:t>
                      </a:r>
                    </a:p>
                  </a:txBody>
                  <a:tcPr marL="121920" marR="121920" marT="60960" marB="609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0.113</a:t>
                      </a:r>
                    </a:p>
                  </a:txBody>
                  <a:tcPr marL="121920" marR="121920" marT="60960" marB="6096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128000" y="3530601"/>
            <a:ext cx="29464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Probability that cell2 mean is 0.083 or more greater than cell2  mean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31040" t="9115" r="34407" b="22135"/>
          <a:stretch>
            <a:fillRect/>
          </a:stretch>
        </p:blipFill>
        <p:spPr bwMode="auto">
          <a:xfrm>
            <a:off x="4064001" y="1397000"/>
            <a:ext cx="381461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8128000" y="5257801"/>
            <a:ext cx="2540000" cy="12416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67" dirty="0"/>
              <a:t>The Probability that means differ by .083 or more in either direction.</a:t>
            </a:r>
          </a:p>
        </p:txBody>
      </p:sp>
      <p:cxnSp>
        <p:nvCxnSpPr>
          <p:cNvPr id="16" name="Straight Connector 15"/>
          <p:cNvCxnSpPr>
            <a:stCxn id="9" idx="1"/>
          </p:cNvCxnSpPr>
          <p:nvPr/>
        </p:nvCxnSpPr>
        <p:spPr>
          <a:xfrm flipH="1">
            <a:off x="6259614" y="4007751"/>
            <a:ext cx="1868386" cy="1335815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4" idx="1"/>
          </p:cNvCxnSpPr>
          <p:nvPr/>
        </p:nvCxnSpPr>
        <p:spPr>
          <a:xfrm flipH="1" flipV="1">
            <a:off x="6259614" y="5507180"/>
            <a:ext cx="1868386" cy="371432"/>
          </a:xfrm>
          <a:prstGeom prst="line">
            <a:avLst/>
          </a:prstGeom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8023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233" y="152400"/>
            <a:ext cx="10515600" cy="854075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dirty="0"/>
              <a:t>One factor at a time</a:t>
            </a:r>
            <a:br>
              <a:rPr lang="en-US" dirty="0"/>
            </a:br>
            <a:r>
              <a:rPr lang="en-US" sz="3100" i="1" dirty="0"/>
              <a:t>Not “wrong” but inefficient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275" y="1163136"/>
            <a:ext cx="10253450" cy="5237664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0" y="6534395"/>
            <a:ext cx="7833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Chris Olsen, Sr. Director, FEP-SSG, Applied Materials, MSE-UCLA lecture, used with permission</a:t>
            </a:r>
          </a:p>
        </p:txBody>
      </p:sp>
    </p:spTree>
    <p:extLst>
      <p:ext uri="{BB962C8B-B14F-4D97-AF65-F5344CB8AC3E}">
        <p14:creationId xmlns:p14="http://schemas.microsoft.com/office/powerpoint/2010/main" val="35586876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121920" tIns="60960" rIns="121920" bIns="60960" rtlCol="0" anchor="ctr">
            <a:spAutoFit/>
          </a:bodyPr>
          <a:lstStyle/>
          <a:p>
            <a:r>
              <a:rPr lang="en-US" sz="2400" b="1" dirty="0">
                <a:latin typeface="Century Gothic" pitchFamily="34" charset="0"/>
                <a:ea typeface="+mn-ea"/>
                <a:cs typeface="+mn-cs"/>
              </a:rPr>
              <a:t>Analysis of Variances (ANOVA)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1219200" y="1397000"/>
            <a:ext cx="10972800" cy="4525963"/>
          </a:xfrm>
        </p:spPr>
        <p:txBody>
          <a:bodyPr>
            <a:normAutofit/>
          </a:bodyPr>
          <a:lstStyle/>
          <a:p>
            <a:r>
              <a:rPr lang="en-US" dirty="0"/>
              <a:t>Similar to t-test, but compare many more groups of measurements</a:t>
            </a:r>
          </a:p>
          <a:p>
            <a:r>
              <a:rPr lang="en-US" dirty="0"/>
              <a:t>Calculates the aggregate probability that the groups contain a significant difference</a:t>
            </a:r>
          </a:p>
          <a:p>
            <a:r>
              <a:rPr lang="en-US" dirty="0"/>
              <a:t>Utilizes F-distribution</a:t>
            </a:r>
          </a:p>
          <a:p>
            <a:r>
              <a:rPr lang="en-US" dirty="0"/>
              <a:t>F is a ratio of the mean squares (variance) between groups </a:t>
            </a:r>
            <a:r>
              <a:rPr lang="en-US" dirty="0" err="1"/>
              <a:t>vs</a:t>
            </a:r>
            <a:r>
              <a:rPr lang="en-US" dirty="0"/>
              <a:t> mean squares (variance) within groups.</a:t>
            </a:r>
          </a:p>
          <a:p>
            <a:r>
              <a:rPr lang="en-US" dirty="0"/>
              <a:t>If F is close to 1, there is no significant difference.</a:t>
            </a:r>
          </a:p>
        </p:txBody>
      </p:sp>
    </p:spTree>
    <p:extLst>
      <p:ext uri="{BB962C8B-B14F-4D97-AF65-F5344CB8AC3E}">
        <p14:creationId xmlns:p14="http://schemas.microsoft.com/office/powerpoint/2010/main" val="13348910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entury Gothic" pitchFamily="34" charset="0"/>
                <a:ea typeface="+mn-ea"/>
                <a:cs typeface="+mn-cs"/>
              </a:rPr>
              <a:t>ANOVA JMP example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5271" t="3906" r="53734" b="6510"/>
          <a:stretch>
            <a:fillRect/>
          </a:stretch>
        </p:blipFill>
        <p:spPr bwMode="auto">
          <a:xfrm>
            <a:off x="406400" y="1295400"/>
            <a:ext cx="37592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 l="6076" t="20833" r="51757" b="8333"/>
          <a:stretch>
            <a:fillRect/>
          </a:stretch>
        </p:blipFill>
        <p:spPr bwMode="auto">
          <a:xfrm>
            <a:off x="7823200" y="1701801"/>
            <a:ext cx="3759200" cy="3938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470400" y="1701801"/>
            <a:ext cx="3251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groups of data, 15 each</a:t>
            </a:r>
          </a:p>
          <a:p>
            <a:endParaRPr lang="en-US" dirty="0"/>
          </a:p>
          <a:p>
            <a:r>
              <a:rPr lang="en-US" dirty="0"/>
              <a:t>F-ratio very high, in aggregate </a:t>
            </a:r>
            <a:r>
              <a:rPr lang="en-US" dirty="0">
                <a:sym typeface="Symbol"/>
              </a:rPr>
              <a:t></a:t>
            </a:r>
            <a:r>
              <a:rPr lang="en-US" dirty="0"/>
              <a:t>there are differences across the data set</a:t>
            </a:r>
          </a:p>
          <a:p>
            <a:endParaRPr lang="en-US" dirty="0"/>
          </a:p>
          <a:p>
            <a:r>
              <a:rPr lang="en-US" dirty="0"/>
              <a:t>To assess where the differences occur, I used  t-test comparisons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251200" y="3124200"/>
            <a:ext cx="1320800" cy="1524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620000" y="5156200"/>
            <a:ext cx="304800" cy="101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5347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b="1" dirty="0">
                <a:latin typeface="Century Gothic" pitchFamily="34" charset="0"/>
              </a:rPr>
              <a:t>Design of Experiment (DOE)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62400" y="1498601"/>
            <a:ext cx="4064000" cy="2780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800"/>
              </a:spcAft>
            </a:pPr>
            <a:r>
              <a:rPr lang="en-US" sz="1867" u="sng" dirty="0">
                <a:latin typeface="+mj-lt"/>
              </a:rPr>
              <a:t>Terminology</a:t>
            </a:r>
          </a:p>
          <a:p>
            <a:r>
              <a:rPr lang="en-US" sz="1867" dirty="0">
                <a:latin typeface="+mj-lt"/>
              </a:rPr>
              <a:t>DOE – “Design of Experiment”</a:t>
            </a:r>
          </a:p>
          <a:p>
            <a:r>
              <a:rPr lang="en-US" sz="1867" dirty="0">
                <a:latin typeface="+mj-lt"/>
              </a:rPr>
              <a:t>Factor, </a:t>
            </a:r>
            <a:r>
              <a:rPr lang="en-US" sz="1867" i="1" dirty="0">
                <a:latin typeface="+mj-lt"/>
              </a:rPr>
              <a:t>X</a:t>
            </a:r>
            <a:r>
              <a:rPr lang="en-US" sz="1867" i="1" baseline="-25000" dirty="0">
                <a:latin typeface="+mj-lt"/>
              </a:rPr>
              <a:t>i</a:t>
            </a:r>
            <a:r>
              <a:rPr lang="en-US" sz="1867" dirty="0">
                <a:latin typeface="+mj-lt"/>
              </a:rPr>
              <a:t> – Input variable or parameter</a:t>
            </a:r>
          </a:p>
          <a:p>
            <a:r>
              <a:rPr lang="en-US" sz="1867" dirty="0">
                <a:latin typeface="+mj-lt"/>
              </a:rPr>
              <a:t>Response, </a:t>
            </a:r>
            <a:r>
              <a:rPr lang="en-US" sz="1867" i="1" dirty="0" err="1">
                <a:latin typeface="+mj-lt"/>
              </a:rPr>
              <a:t>Y</a:t>
            </a:r>
            <a:r>
              <a:rPr lang="en-US" sz="1867" i="1" baseline="-25000" dirty="0" err="1">
                <a:latin typeface="+mj-lt"/>
              </a:rPr>
              <a:t>j</a:t>
            </a:r>
            <a:r>
              <a:rPr lang="en-US" sz="1867" dirty="0">
                <a:latin typeface="+mj-lt"/>
              </a:rPr>
              <a:t> – Measured output</a:t>
            </a:r>
          </a:p>
          <a:p>
            <a:r>
              <a:rPr lang="en-US" sz="1867" dirty="0">
                <a:latin typeface="+mj-lt"/>
              </a:rPr>
              <a:t>Level – value for a factor</a:t>
            </a:r>
          </a:p>
          <a:p>
            <a:r>
              <a:rPr lang="en-US" sz="1867" dirty="0">
                <a:latin typeface="+mj-lt"/>
              </a:rPr>
              <a:t>k = number of factors (</a:t>
            </a:r>
            <a:r>
              <a:rPr lang="en-US" sz="1867" i="1" dirty="0">
                <a:latin typeface="+mj-lt"/>
              </a:rPr>
              <a:t>X</a:t>
            </a:r>
            <a:r>
              <a:rPr lang="en-US" sz="1867" i="1" baseline="-25000" dirty="0">
                <a:latin typeface="+mj-lt"/>
              </a:rPr>
              <a:t>1</a:t>
            </a:r>
            <a:r>
              <a:rPr lang="en-US" sz="1867" i="1" dirty="0">
                <a:latin typeface="+mj-lt"/>
              </a:rPr>
              <a:t>, X</a:t>
            </a:r>
            <a:r>
              <a:rPr lang="en-US" sz="1867" i="1" baseline="-25000" dirty="0">
                <a:latin typeface="+mj-lt"/>
              </a:rPr>
              <a:t>2</a:t>
            </a:r>
            <a:r>
              <a:rPr lang="en-US" sz="1867" i="1" dirty="0">
                <a:latin typeface="+mj-lt"/>
              </a:rPr>
              <a:t>, …</a:t>
            </a:r>
            <a:r>
              <a:rPr lang="en-US" sz="1867" i="1" dirty="0" err="1">
                <a:latin typeface="+mj-lt"/>
              </a:rPr>
              <a:t>X</a:t>
            </a:r>
            <a:r>
              <a:rPr lang="en-US" sz="1867" i="1" baseline="-25000" dirty="0" err="1">
                <a:latin typeface="+mj-lt"/>
              </a:rPr>
              <a:t>k</a:t>
            </a:r>
            <a:r>
              <a:rPr lang="en-US" sz="1867" dirty="0">
                <a:latin typeface="+mj-lt"/>
              </a:rPr>
              <a:t>)</a:t>
            </a:r>
          </a:p>
          <a:p>
            <a:r>
              <a:rPr lang="en-US" sz="1867" dirty="0">
                <a:latin typeface="+mj-lt"/>
              </a:rPr>
              <a:t>L = number of levels for each factor</a:t>
            </a:r>
          </a:p>
          <a:p>
            <a:r>
              <a:rPr lang="en-US" sz="1867" dirty="0">
                <a:latin typeface="+mj-lt"/>
              </a:rPr>
              <a:t>n = number of replications</a:t>
            </a:r>
          </a:p>
          <a:p>
            <a:r>
              <a:rPr lang="en-US" sz="1867" dirty="0">
                <a:latin typeface="+mj-lt"/>
              </a:rPr>
              <a:t>r = number of response variables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8785" t="26823" r="53734" b="13802"/>
          <a:stretch>
            <a:fillRect/>
          </a:stretch>
        </p:blipFill>
        <p:spPr bwMode="auto">
          <a:xfrm>
            <a:off x="711200" y="1600201"/>
            <a:ext cx="30480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08000" y="5054600"/>
            <a:ext cx="10363200" cy="10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133" dirty="0"/>
              <a:t>DOE –the most information with </a:t>
            </a:r>
            <a:r>
              <a:rPr lang="en-US" sz="2133" u="sng" dirty="0"/>
              <a:t>the least number of measurements</a:t>
            </a:r>
            <a:r>
              <a:rPr lang="en-US" sz="2133" dirty="0"/>
              <a:t>.  </a:t>
            </a:r>
          </a:p>
          <a:p>
            <a:pPr>
              <a:buFont typeface="Arial" pitchFamily="34" charset="0"/>
              <a:buChar char="•"/>
            </a:pPr>
            <a:r>
              <a:rPr lang="en-US" sz="2133" dirty="0"/>
              <a:t>Guides choice of  input values to to minimize error and converge on answer</a:t>
            </a:r>
          </a:p>
          <a:p>
            <a:pPr>
              <a:buFont typeface="Arial" pitchFamily="34" charset="0"/>
              <a:buChar char="•"/>
            </a:pPr>
            <a:r>
              <a:rPr lang="en-US" sz="2133" dirty="0"/>
              <a:t>Assumes “Black Box” process model – you do not know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229600" y="1193801"/>
            <a:ext cx="37592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Number of measurements = n x </a:t>
            </a:r>
            <a:r>
              <a:rPr lang="en-US" sz="1867" dirty="0" err="1"/>
              <a:t>L</a:t>
            </a:r>
            <a:r>
              <a:rPr lang="en-US" sz="1867" baseline="30000" dirty="0" err="1"/>
              <a:t>k</a:t>
            </a:r>
            <a:endParaRPr lang="en-US" sz="1867" dirty="0"/>
          </a:p>
        </p:txBody>
      </p:sp>
      <p:graphicFrame>
        <p:nvGraphicFramePr>
          <p:cNvPr id="11" name="Table 10"/>
          <p:cNvGraphicFramePr>
            <a:graphicFrameLocks noGrp="1"/>
          </p:cNvGraphicFramePr>
          <p:nvPr/>
        </p:nvGraphicFramePr>
        <p:xfrm>
          <a:off x="8636000" y="1803400"/>
          <a:ext cx="2540000" cy="227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75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69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5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entury Gothic" pitchFamily="34" charset="0"/>
                        </a:rPr>
                        <a:t>#</a:t>
                      </a:r>
                      <a:r>
                        <a:rPr lang="en-US" sz="1300" baseline="0" dirty="0">
                          <a:latin typeface="Century Gothic" pitchFamily="34" charset="0"/>
                        </a:rPr>
                        <a:t> Factors</a:t>
                      </a:r>
                      <a:endParaRPr lang="en-US" sz="1300" dirty="0">
                        <a:latin typeface="Century Gothic" pitchFamily="34" charset="0"/>
                      </a:endParaRP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entury Gothic" pitchFamily="34" charset="0"/>
                        </a:rPr>
                        <a:t>L=2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entury Gothic" pitchFamily="34" charset="0"/>
                        </a:rPr>
                        <a:t>L=3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entury Gothic" pitchFamily="34" charset="0"/>
                        </a:rPr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entury Gothic" pitchFamily="34" charset="0"/>
                        </a:rPr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27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entury Gothic" pitchFamily="34" charset="0"/>
                        </a:rPr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16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81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entury Gothic" pitchFamily="34" charset="0"/>
                        </a:rPr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32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243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entury Gothic" pitchFamily="34" charset="0"/>
                        </a:rPr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64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729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Century Gothic" pitchFamily="34" charset="0"/>
                        </a:rPr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>
                          <a:latin typeface="Century Gothic" pitchFamily="34" charset="0"/>
                        </a:rPr>
                        <a:t>128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u="none" strike="noStrike" dirty="0">
                          <a:latin typeface="Century Gothic" pitchFamily="34" charset="0"/>
                        </a:rPr>
                        <a:t>2187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entury Gothic" pitchFamily="34" charset="0"/>
                      </a:endParaRPr>
                    </a:p>
                  </a:txBody>
                  <a:tcPr marL="12700" marR="12700" marT="1270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432800" y="4140200"/>
            <a:ext cx="37592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Number of measurements for single measurement at each point.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636000" y="4851400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economize!</a:t>
            </a:r>
          </a:p>
        </p:txBody>
      </p:sp>
    </p:spTree>
    <p:extLst>
      <p:ext uri="{BB962C8B-B14F-4D97-AF65-F5344CB8AC3E}">
        <p14:creationId xmlns:p14="http://schemas.microsoft.com/office/powerpoint/2010/main" val="17849194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733" b="1" dirty="0">
                <a:latin typeface="Century Gothic" pitchFamily="34" charset="0"/>
              </a:rPr>
              <a:t>Example Study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8000" y="1092201"/>
            <a:ext cx="10871200" cy="115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800"/>
              </a:spcAft>
              <a:buFont typeface="Arial" pitchFamily="34" charset="0"/>
              <a:buChar char="•"/>
            </a:pPr>
            <a:r>
              <a:rPr lang="en-US" sz="1867" b="1" dirty="0">
                <a:latin typeface="Century Gothic" pitchFamily="34" charset="0"/>
              </a:rPr>
              <a:t>Need to fabricate silicon oxide film with </a:t>
            </a:r>
            <a:r>
              <a:rPr lang="en-US" sz="1867" b="1" dirty="0" err="1">
                <a:latin typeface="Century Gothic" pitchFamily="34" charset="0"/>
              </a:rPr>
              <a:t>targe</a:t>
            </a:r>
            <a:r>
              <a:rPr lang="en-US" sz="1867" b="1" dirty="0">
                <a:latin typeface="Century Gothic" pitchFamily="34" charset="0"/>
              </a:rPr>
              <a:t> optical index 1.65 </a:t>
            </a:r>
            <a:r>
              <a:rPr lang="en-US" sz="1867" b="1" dirty="0">
                <a:latin typeface="Century Gothic" pitchFamily="34" charset="0"/>
                <a:sym typeface="Symbol"/>
              </a:rPr>
              <a:t> 0.01</a:t>
            </a:r>
            <a:endParaRPr lang="en-US" sz="1867" b="1" dirty="0">
              <a:latin typeface="Century Gothic" pitchFamily="34" charset="0"/>
            </a:endParaRPr>
          </a:p>
          <a:p>
            <a:pPr>
              <a:spcAft>
                <a:spcPts val="800"/>
              </a:spcAft>
              <a:buFont typeface="Arial" pitchFamily="34" charset="0"/>
              <a:buChar char="•"/>
            </a:pPr>
            <a:r>
              <a:rPr lang="en-US" sz="1867" dirty="0">
                <a:latin typeface="Century Gothic" pitchFamily="34" charset="0"/>
              </a:rPr>
              <a:t>Given PECVD deposition system, but no historical data of this process</a:t>
            </a:r>
          </a:p>
          <a:p>
            <a:pPr>
              <a:spcAft>
                <a:spcPts val="800"/>
              </a:spcAft>
              <a:buFont typeface="Arial" pitchFamily="34" charset="0"/>
              <a:buChar char="•"/>
            </a:pPr>
            <a:r>
              <a:rPr lang="en-US" sz="1867" dirty="0">
                <a:latin typeface="Century Gothic" pitchFamily="34" charset="0"/>
              </a:rPr>
              <a:t>Process tech determined practical operating range 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/>
        </p:nvGraphicFramePr>
        <p:xfrm>
          <a:off x="7721600" y="2006601"/>
          <a:ext cx="3556000" cy="39215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0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6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r>
                        <a:rPr lang="en-US" sz="1300" b="1" dirty="0"/>
                        <a:t>Parameter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Unit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Range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Code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Pressure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Torr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0.5 - 2.0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Power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Watts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20 - 100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Oxygen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</a:t>
                      </a:r>
                      <a:r>
                        <a:rPr lang="en-US" sz="1300" baseline="0" dirty="0"/>
                        <a:t> - 20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 err="1"/>
                        <a:t>Silane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</a:t>
                      </a:r>
                      <a:r>
                        <a:rPr lang="en-US" sz="1300" baseline="0" dirty="0"/>
                        <a:t> - 80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Argon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</a:t>
                      </a:r>
                      <a:r>
                        <a:rPr lang="en-US" sz="1300" baseline="0" dirty="0"/>
                        <a:t> - 80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239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Temp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/>
                        </a:rPr>
                        <a:t>˚C</a:t>
                      </a:r>
                      <a:endParaRPr lang="en-US" sz="13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280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Fixed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Time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Mm:ss</a:t>
                      </a:r>
                      <a:endParaRPr lang="en-US" sz="13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3:00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Fixed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Operator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Pers.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Joe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Fixed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Shift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M/D/N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Day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Fixed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Loading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300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Every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fixed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Substrate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material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Si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Fixed</a:t>
                      </a:r>
                    </a:p>
                  </a:txBody>
                  <a:tcPr marL="121920" marR="121920" marT="60960" marB="60960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48" name="TextBox 47"/>
          <p:cNvSpPr txBox="1"/>
          <p:nvPr/>
        </p:nvSpPr>
        <p:spPr>
          <a:xfrm>
            <a:off x="4978400" y="2819401"/>
            <a:ext cx="2133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factor, single response experiment</a:t>
            </a:r>
          </a:p>
          <a:p>
            <a:endParaRPr lang="en-US" dirty="0"/>
          </a:p>
          <a:p>
            <a:r>
              <a:rPr lang="en-US" dirty="0"/>
              <a:t>Will show some JMP slides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1117600" y="3327400"/>
            <a:ext cx="3454400" cy="2133600"/>
            <a:chOff x="838200" y="2495550"/>
            <a:chExt cx="2590800" cy="1600200"/>
          </a:xfrm>
        </p:grpSpPr>
        <p:grpSp>
          <p:nvGrpSpPr>
            <p:cNvPr id="42" name="Group 41"/>
            <p:cNvGrpSpPr/>
            <p:nvPr/>
          </p:nvGrpSpPr>
          <p:grpSpPr>
            <a:xfrm>
              <a:off x="1676400" y="2495550"/>
              <a:ext cx="1752600" cy="1600200"/>
              <a:chOff x="6324600" y="1581150"/>
              <a:chExt cx="1752600" cy="1600200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324600" y="1962150"/>
                <a:ext cx="1066800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6324600" y="2724150"/>
                <a:ext cx="1066800" cy="76200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6400800" y="2647950"/>
                <a:ext cx="914400" cy="7620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ounded Rectangle 17"/>
              <p:cNvSpPr/>
              <p:nvPr/>
            </p:nvSpPr>
            <p:spPr>
              <a:xfrm>
                <a:off x="6324600" y="2114550"/>
                <a:ext cx="1066800" cy="457200"/>
              </a:xfrm>
              <a:prstGeom prst="roundRect">
                <a:avLst>
                  <a:gd name="adj" fmla="val 44009"/>
                </a:avLst>
              </a:prstGeom>
              <a:blipFill>
                <a:blip r:embed="rId2" cstate="print"/>
                <a:tile tx="0" ty="0" sx="100000" sy="100000" flip="none" algn="tl"/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7620000" y="2114550"/>
                <a:ext cx="457200" cy="4572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4800" dirty="0">
                    <a:solidFill>
                      <a:schemeClr val="tx1"/>
                    </a:solidFill>
                  </a:rPr>
                  <a:t>~</a:t>
                </a:r>
              </a:p>
            </p:txBody>
          </p:sp>
          <p:cxnSp>
            <p:nvCxnSpPr>
              <p:cNvPr id="24" name="Straight Connector 23"/>
              <p:cNvCxnSpPr>
                <a:endCxn id="16" idx="2"/>
              </p:cNvCxnSpPr>
              <p:nvPr/>
            </p:nvCxnSpPr>
            <p:spPr>
              <a:xfrm flipV="1">
                <a:off x="6858000" y="2800350"/>
                <a:ext cx="0" cy="3810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>
                <a:stCxn id="19" idx="4"/>
              </p:cNvCxnSpPr>
              <p:nvPr/>
            </p:nvCxnSpPr>
            <p:spPr>
              <a:xfrm>
                <a:off x="7848600" y="2571750"/>
                <a:ext cx="0" cy="6096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 flipH="1">
                <a:off x="6858000" y="3181350"/>
                <a:ext cx="9906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 flipV="1">
                <a:off x="6858000" y="1581150"/>
                <a:ext cx="0" cy="3810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7848600" y="1581150"/>
                <a:ext cx="0" cy="53340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 flipH="1">
                <a:off x="6858000" y="1581150"/>
                <a:ext cx="990600" cy="0"/>
              </a:xfrm>
              <a:prstGeom prst="lin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0" name="TextBox 19"/>
            <p:cNvSpPr txBox="1"/>
            <p:nvPr/>
          </p:nvSpPr>
          <p:spPr>
            <a:xfrm>
              <a:off x="838200" y="31051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SiH</a:t>
              </a:r>
              <a:r>
                <a:rPr lang="en-US" sz="1400" baseline="-25000" dirty="0"/>
                <a:t>4</a:t>
              </a:r>
              <a:endParaRPr lang="en-US" sz="1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838200" y="29527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/>
                <a:t>O</a:t>
              </a:r>
              <a:r>
                <a:rPr lang="en-US" sz="1400" baseline="-25000" dirty="0"/>
                <a:t>2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382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err="1"/>
                <a:t>Ar</a:t>
              </a:r>
              <a:endParaRPr lang="en-US" sz="1400" dirty="0"/>
            </a:p>
          </p:txBody>
        </p:sp>
        <p:cxnSp>
          <p:nvCxnSpPr>
            <p:cNvPr id="27" name="Straight Arrow Connector 26"/>
            <p:cNvCxnSpPr>
              <a:stCxn id="21" idx="3"/>
            </p:cNvCxnSpPr>
            <p:nvPr/>
          </p:nvCxnSpPr>
          <p:spPr>
            <a:xfrm>
              <a:off x="1295400" y="3068167"/>
              <a:ext cx="228600" cy="11318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22" idx="3"/>
            </p:cNvCxnSpPr>
            <p:nvPr/>
          </p:nvCxnSpPr>
          <p:spPr>
            <a:xfrm flipV="1">
              <a:off x="1295400" y="3333751"/>
              <a:ext cx="228600" cy="39216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1295400" y="3257550"/>
              <a:ext cx="2286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743200" y="2800350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RF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7422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733" b="1" dirty="0">
                <a:latin typeface="Century Gothic" pitchFamily="34" charset="0"/>
              </a:rPr>
              <a:t>DOE: Underlying assumptions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978400" y="1905001"/>
            <a:ext cx="67056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/>
              <a:t>y</a:t>
            </a:r>
            <a:r>
              <a:rPr lang="en-US" sz="2133" dirty="0"/>
              <a:t> =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0</a:t>
            </a:r>
            <a:r>
              <a:rPr lang="en-US" sz="2133" dirty="0">
                <a:sym typeface="Symbol"/>
              </a:rPr>
              <a:t> 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1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1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2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2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3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3</a:t>
            </a:r>
            <a:r>
              <a:rPr lang="en-US" sz="2133" dirty="0">
                <a:sym typeface="Symbol"/>
              </a:rPr>
              <a:t> 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12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1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2 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13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1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3 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23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2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3</a:t>
            </a:r>
            <a:endParaRPr lang="en-US" sz="2133" dirty="0">
              <a:sym typeface="Symbo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1803400"/>
            <a:ext cx="4775200" cy="2924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Measurement system capable?</a:t>
            </a:r>
          </a:p>
          <a:p>
            <a:pPr marL="306910" lvl="1">
              <a:buFont typeface="Arial" pitchFamily="34" charset="0"/>
              <a:buChar char="•"/>
            </a:pPr>
            <a:r>
              <a:rPr lang="en-US" sz="1867" dirty="0">
                <a:latin typeface="+mj-lt"/>
              </a:rPr>
              <a:t>Both Factors and Response</a:t>
            </a:r>
          </a:p>
          <a:p>
            <a:pPr marL="306910" lvl="1">
              <a:buFont typeface="Arial" pitchFamily="34" charset="0"/>
              <a:buChar char="•"/>
            </a:pPr>
            <a:r>
              <a:rPr lang="en-US" sz="1867" dirty="0">
                <a:latin typeface="+mj-lt"/>
              </a:rPr>
              <a:t>Accuracy</a:t>
            </a:r>
          </a:p>
          <a:p>
            <a:pPr marL="306910" lvl="1">
              <a:buFont typeface="Arial" pitchFamily="34" charset="0"/>
              <a:buChar char="•"/>
            </a:pPr>
            <a:r>
              <a:rPr lang="en-US" sz="1867" dirty="0">
                <a:latin typeface="+mj-lt"/>
              </a:rPr>
              <a:t>Precision</a:t>
            </a:r>
          </a:p>
          <a:p>
            <a:pPr marL="306910" lvl="1">
              <a:buFont typeface="Arial" pitchFamily="34" charset="0"/>
              <a:buChar char="•"/>
            </a:pPr>
            <a:r>
              <a:rPr lang="en-US" sz="1867" dirty="0">
                <a:latin typeface="+mj-lt"/>
              </a:rPr>
              <a:t>Resolution</a:t>
            </a:r>
          </a:p>
          <a:p>
            <a:pPr marL="306910" lvl="1">
              <a:buFont typeface="Arial" pitchFamily="34" charset="0"/>
              <a:buChar char="•"/>
            </a:pPr>
            <a:r>
              <a:rPr lang="en-US" sz="1867" dirty="0">
                <a:latin typeface="+mj-lt"/>
              </a:rPr>
              <a:t>Sensitivity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Process Stable?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Approximated by a smooth model?</a:t>
            </a:r>
          </a:p>
          <a:p>
            <a:pPr marL="306910" lvl="1">
              <a:buFont typeface="Arial" pitchFamily="34" charset="0"/>
              <a:buChar char="•"/>
            </a:pPr>
            <a:r>
              <a:rPr lang="en-US" sz="1867" dirty="0">
                <a:latin typeface="+mj-lt"/>
              </a:rPr>
              <a:t>No abrupt changes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+mj-lt"/>
              </a:rPr>
              <a:t>Are residuals well behaved?*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726" t="43490" r="70144" b="9635"/>
          <a:stretch>
            <a:fillRect/>
          </a:stretch>
        </p:blipFill>
        <p:spPr bwMode="auto">
          <a:xfrm>
            <a:off x="8737600" y="3937001"/>
            <a:ext cx="2235200" cy="2171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 l="2562" t="48959" r="71669" b="10416"/>
          <a:stretch>
            <a:fillRect/>
          </a:stretch>
        </p:blipFill>
        <p:spPr bwMode="auto">
          <a:xfrm>
            <a:off x="5283200" y="3937001"/>
            <a:ext cx="2540000" cy="2251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7416800" y="2819401"/>
            <a:ext cx="39624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133" i="1" dirty="0"/>
              <a:t>….  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11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1</a:t>
            </a:r>
            <a:r>
              <a:rPr lang="en-US" sz="2133" i="1" baseline="30000" dirty="0">
                <a:sym typeface="Symbol"/>
              </a:rPr>
              <a:t>2</a:t>
            </a:r>
            <a:r>
              <a:rPr lang="en-US" sz="2133" i="1" baseline="-25000" dirty="0">
                <a:sym typeface="Symbol"/>
              </a:rPr>
              <a:t> 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22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2</a:t>
            </a:r>
            <a:r>
              <a:rPr lang="en-US" sz="2133" i="1" baseline="30000" dirty="0">
                <a:sym typeface="Symbol"/>
              </a:rPr>
              <a:t>2</a:t>
            </a:r>
            <a:r>
              <a:rPr lang="en-US" sz="2133" i="1" baseline="-25000" dirty="0">
                <a:sym typeface="Symbol"/>
              </a:rPr>
              <a:t> 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33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3</a:t>
            </a:r>
            <a:r>
              <a:rPr lang="en-US" sz="2133" i="1" baseline="30000" dirty="0">
                <a:sym typeface="Symbol"/>
              </a:rPr>
              <a:t>2</a:t>
            </a:r>
            <a:endParaRPr lang="en-US" sz="2133" dirty="0">
              <a:sym typeface="Symbo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1397000"/>
            <a:ext cx="4165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Linear Model (3 factor):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181600" y="2530157"/>
            <a:ext cx="41656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dirty="0"/>
              <a:t>Quadratic Model: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791200" y="3530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144000" y="353060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Quadratic</a:t>
            </a:r>
          </a:p>
        </p:txBody>
      </p:sp>
    </p:spTree>
    <p:extLst>
      <p:ext uri="{BB962C8B-B14F-4D97-AF65-F5344CB8AC3E}">
        <p14:creationId xmlns:p14="http://schemas.microsoft.com/office/powerpoint/2010/main" val="27839078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733" b="1" dirty="0"/>
              <a:t>Guide and Choice of Design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876800" y="1600200"/>
          <a:ext cx="6807200" cy="4805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47040">
                <a:tc>
                  <a:txBody>
                    <a:bodyPr/>
                    <a:lstStyle/>
                    <a:p>
                      <a:endParaRPr lang="en-US" sz="2100" b="1" dirty="0"/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100" b="1" dirty="0"/>
                        <a:t>Objectives</a:t>
                      </a:r>
                    </a:p>
                  </a:txBody>
                  <a:tcPr marL="121920" marR="121920" marT="60960" marB="6096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768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/>
                        <a:t>Number</a:t>
                      </a:r>
                      <a:r>
                        <a:rPr lang="en-US" sz="1600" b="1" baseline="0" dirty="0"/>
                        <a:t> of Factors</a:t>
                      </a:r>
                      <a:endParaRPr lang="en-US" sz="1600" b="1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Comparisons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Screening</a:t>
                      </a:r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b="1" dirty="0"/>
                        <a:t>Response</a:t>
                      </a:r>
                      <a:r>
                        <a:rPr lang="en-US" sz="1900" b="1" baseline="0" dirty="0"/>
                        <a:t> Surface</a:t>
                      </a:r>
                    </a:p>
                    <a:p>
                      <a:pPr marL="115888" indent="-115888">
                        <a:buFont typeface="Arial" pitchFamily="34" charset="0"/>
                        <a:buChar char="•"/>
                      </a:pPr>
                      <a:r>
                        <a:rPr lang="en-US" sz="1400" b="0" baseline="0" dirty="0"/>
                        <a:t>hit a target</a:t>
                      </a:r>
                    </a:p>
                    <a:p>
                      <a:pPr marL="115888" indent="-115888">
                        <a:buFont typeface="Arial" pitchFamily="34" charset="0"/>
                        <a:buChar char="•"/>
                      </a:pPr>
                      <a:r>
                        <a:rPr lang="en-US" sz="1400" b="0" baseline="0" dirty="0"/>
                        <a:t>Optimize (Max/Min)</a:t>
                      </a:r>
                    </a:p>
                    <a:p>
                      <a:pPr marL="115888" indent="-115888">
                        <a:buFont typeface="Arial" pitchFamily="34" charset="0"/>
                        <a:buChar char="•"/>
                      </a:pPr>
                      <a:r>
                        <a:rPr lang="en-US" sz="1400" b="0" baseline="0" dirty="0"/>
                        <a:t>Reduce variability</a:t>
                      </a:r>
                      <a:endParaRPr lang="en-US" sz="1400" b="0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b="1" dirty="0"/>
                        <a:t>Regression</a:t>
                      </a:r>
                      <a:r>
                        <a:rPr lang="en-US" sz="1900" b="1" baseline="0" dirty="0"/>
                        <a:t> Modeling</a:t>
                      </a:r>
                      <a:endParaRPr lang="en-US" sz="1900" b="1" dirty="0"/>
                    </a:p>
                  </a:txBody>
                  <a:tcPr marL="121920" marR="121920" marT="60960" marB="60960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1-factor</a:t>
                      </a:r>
                      <a:r>
                        <a:rPr lang="en-US" sz="1300" b="1" baseline="0" dirty="0"/>
                        <a:t> fully randomized design</a:t>
                      </a:r>
                      <a:endParaRPr lang="en-US" sz="13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-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-</a:t>
                      </a:r>
                    </a:p>
                  </a:txBody>
                  <a:tcPr marL="121920" marR="121920" marT="60960" marB="60960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Analysis and iteration of experiments/ Design</a:t>
                      </a:r>
                      <a:r>
                        <a:rPr lang="en-US" sz="1300" b="1" baseline="0" dirty="0"/>
                        <a:t> to physical models</a:t>
                      </a:r>
                      <a:endParaRPr lang="en-US" sz="1300" b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2-4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Randomized Block Design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Factoral</a:t>
                      </a:r>
                      <a:r>
                        <a:rPr lang="en-US" sz="1300" b="1" dirty="0"/>
                        <a:t> (full or fractional)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Central composite</a:t>
                      </a:r>
                      <a:r>
                        <a:rPr lang="en-US" sz="1300" b="1" baseline="0" dirty="0"/>
                        <a:t> or Box-</a:t>
                      </a:r>
                      <a:r>
                        <a:rPr lang="en-US" sz="1300" b="1" baseline="0" dirty="0" err="1"/>
                        <a:t>Behnken</a:t>
                      </a:r>
                      <a:endParaRPr lang="en-US" sz="1300" b="1" dirty="0"/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3792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ym typeface="Symbol"/>
                        </a:rPr>
                        <a:t> 5</a:t>
                      </a:r>
                      <a:endParaRPr lang="en-US" sz="13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Randomized Block Design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 err="1"/>
                        <a:t>Factoral</a:t>
                      </a:r>
                      <a:r>
                        <a:rPr lang="en-US" sz="1300" b="1" dirty="0"/>
                        <a:t> (full or fractional) </a:t>
                      </a:r>
                    </a:p>
                    <a:p>
                      <a:pPr algn="ctr"/>
                      <a:r>
                        <a:rPr lang="en-US" sz="1300" b="1" dirty="0"/>
                        <a:t>or</a:t>
                      </a:r>
                    </a:p>
                    <a:p>
                      <a:pPr algn="ctr"/>
                      <a:r>
                        <a:rPr lang="en-US" sz="1300" b="1" dirty="0"/>
                        <a:t> </a:t>
                      </a:r>
                      <a:r>
                        <a:rPr lang="en-US" sz="1300" b="1" dirty="0" err="1"/>
                        <a:t>Plackett-Burman</a:t>
                      </a:r>
                      <a:endParaRPr lang="en-US" sz="1300" b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Screen first to reduce number of factors</a:t>
                      </a:r>
                    </a:p>
                  </a:txBody>
                  <a:tcPr marL="121920" marR="121920" marT="60960" marB="60960"/>
                </a:tc>
                <a:tc vMerge="1"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0" y="1803401"/>
            <a:ext cx="3352800" cy="3827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04792" indent="-304792">
              <a:buAutoNum type="arabicParenR"/>
            </a:pPr>
            <a:r>
              <a:rPr lang="en-US" sz="1867" dirty="0"/>
              <a:t>Determine objectives</a:t>
            </a:r>
          </a:p>
          <a:p>
            <a:pPr marL="304792" indent="-304792">
              <a:buAutoNum type="arabicParenR"/>
            </a:pPr>
            <a:r>
              <a:rPr lang="en-US" sz="1867" dirty="0"/>
              <a:t>Select process factors and ranges</a:t>
            </a:r>
          </a:p>
          <a:p>
            <a:pPr marL="304792" indent="-304792">
              <a:buAutoNum type="arabicParenR"/>
            </a:pPr>
            <a:r>
              <a:rPr lang="en-US" sz="1867" dirty="0"/>
              <a:t>Consider # of runs possible</a:t>
            </a:r>
          </a:p>
          <a:p>
            <a:pPr marL="914377" lvl="1" indent="-304792">
              <a:buAutoNum type="arabicParenR"/>
            </a:pPr>
            <a:r>
              <a:rPr lang="en-US" sz="1867" dirty="0"/>
              <a:t> don’t blow it all on one experiment</a:t>
            </a:r>
          </a:p>
          <a:p>
            <a:pPr marL="914377" lvl="1" indent="-304792">
              <a:buAutoNum type="arabicParenR"/>
            </a:pPr>
            <a:r>
              <a:rPr lang="en-US" sz="1867" dirty="0"/>
              <a:t>Experiment by iteration</a:t>
            </a:r>
          </a:p>
          <a:p>
            <a:pPr marL="304792" indent="-304792">
              <a:buAutoNum type="arabicParenR"/>
            </a:pPr>
            <a:r>
              <a:rPr lang="en-US" sz="1867" dirty="0"/>
              <a:t>Choose experimental design</a:t>
            </a:r>
          </a:p>
          <a:p>
            <a:pPr marL="304792" indent="-304792">
              <a:buAutoNum type="arabicParenR"/>
            </a:pPr>
            <a:r>
              <a:rPr lang="en-US" sz="1867" dirty="0"/>
              <a:t> ranges and number of levels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7416800" y="3632200"/>
            <a:ext cx="2946400" cy="1727200"/>
            <a:chOff x="2209800" y="2800350"/>
            <a:chExt cx="2209800" cy="1295400"/>
          </a:xfrm>
        </p:grpSpPr>
        <p:sp>
          <p:nvSpPr>
            <p:cNvPr id="7" name="Oval 6"/>
            <p:cNvSpPr/>
            <p:nvPr/>
          </p:nvSpPr>
          <p:spPr>
            <a:xfrm>
              <a:off x="2209800" y="3409950"/>
              <a:ext cx="1066800" cy="685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352800" y="3409950"/>
              <a:ext cx="1066800" cy="6858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Curved Down Arrow 9"/>
            <p:cNvSpPr/>
            <p:nvPr/>
          </p:nvSpPr>
          <p:spPr>
            <a:xfrm>
              <a:off x="2743200" y="3028950"/>
              <a:ext cx="1295400" cy="381000"/>
            </a:xfrm>
            <a:prstGeom prst="curved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971800" y="2800350"/>
              <a:ext cx="762000" cy="53077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333" b="1" dirty="0">
                  <a:solidFill>
                    <a:srgbClr val="FF0000"/>
                  </a:solidFill>
                  <a:latin typeface="Century Gothic" pitchFamily="34" charset="0"/>
                </a:rPr>
                <a:t>Reduce number of factors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6947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920" tIns="60960" rIns="121920" bIns="60960" rtlCol="0" anchor="ctr">
            <a:normAutofit fontScale="90000"/>
          </a:bodyPr>
          <a:lstStyle/>
          <a:p>
            <a:r>
              <a:rPr lang="en-US" sz="3733" b="1" dirty="0">
                <a:latin typeface="Century Gothic" pitchFamily="34" charset="0"/>
              </a:rPr>
              <a:t>Design Basics</a:t>
            </a:r>
            <a:br>
              <a:rPr lang="en-US" sz="3733" b="1" dirty="0">
                <a:latin typeface="Century Gothic" pitchFamily="34" charset="0"/>
              </a:rPr>
            </a:br>
            <a:r>
              <a:rPr lang="en-US" sz="3733" b="1" dirty="0">
                <a:latin typeface="Century Gothic" pitchFamily="34" charset="0"/>
              </a:rPr>
              <a:t>Example: 3 factor, 2-level design (for screening)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524000" y="2717800"/>
            <a:ext cx="2946400" cy="2716456"/>
            <a:chOff x="6477000" y="1200150"/>
            <a:chExt cx="2209800" cy="2037342"/>
          </a:xfrm>
        </p:grpSpPr>
        <p:grpSp>
          <p:nvGrpSpPr>
            <p:cNvPr id="17" name="Group 16"/>
            <p:cNvGrpSpPr/>
            <p:nvPr/>
          </p:nvGrpSpPr>
          <p:grpSpPr>
            <a:xfrm>
              <a:off x="6781800" y="1200150"/>
              <a:ext cx="1905000" cy="1752600"/>
              <a:chOff x="4572000" y="1657350"/>
              <a:chExt cx="2133600" cy="2057400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648200" y="1733550"/>
                <a:ext cx="1981200" cy="1905000"/>
                <a:chOff x="4648200" y="1733550"/>
                <a:chExt cx="1981200" cy="1905000"/>
              </a:xfrm>
            </p:grpSpPr>
            <p:sp>
              <p:nvSpPr>
                <p:cNvPr id="6" name="Cube 5"/>
                <p:cNvSpPr/>
                <p:nvPr/>
              </p:nvSpPr>
              <p:spPr>
                <a:xfrm>
                  <a:off x="4648200" y="1733550"/>
                  <a:ext cx="1981200" cy="1905000"/>
                </a:xfrm>
                <a:prstGeom prst="cube">
                  <a:avLst>
                    <a:gd name="adj" fmla="val 33152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" name="Cube 6"/>
                <p:cNvSpPr/>
                <p:nvPr/>
              </p:nvSpPr>
              <p:spPr>
                <a:xfrm flipH="1" flipV="1">
                  <a:off x="4648200" y="1733550"/>
                  <a:ext cx="1981200" cy="1905000"/>
                </a:xfrm>
                <a:prstGeom prst="cube">
                  <a:avLst>
                    <a:gd name="adj" fmla="val 33152"/>
                  </a:avLst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Oval 8"/>
              <p:cNvSpPr/>
              <p:nvPr/>
            </p:nvSpPr>
            <p:spPr>
              <a:xfrm>
                <a:off x="4572000" y="34861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5867400" y="34861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5867400" y="22669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4572000" y="22669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3" name="Oval 12"/>
              <p:cNvSpPr/>
              <p:nvPr/>
            </p:nvSpPr>
            <p:spPr>
              <a:xfrm>
                <a:off x="5181600" y="16573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4" name="Oval 13"/>
              <p:cNvSpPr/>
              <p:nvPr/>
            </p:nvSpPr>
            <p:spPr>
              <a:xfrm>
                <a:off x="6477000" y="16573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5181600" y="28765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" name="Oval 15"/>
              <p:cNvSpPr/>
              <p:nvPr/>
            </p:nvSpPr>
            <p:spPr>
              <a:xfrm>
                <a:off x="6477000" y="28765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6802272" y="2412526"/>
              <a:ext cx="4572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b="1" i="1" dirty="0"/>
                <a:t>X</a:t>
              </a:r>
              <a:r>
                <a:rPr lang="en-US" sz="1867" b="1" i="1" baseline="-25000" dirty="0"/>
                <a:t>2</a:t>
              </a:r>
              <a:endParaRPr lang="en-US" sz="1867" b="1" i="1" dirty="0"/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6921670" y="2952750"/>
              <a:ext cx="545930" cy="284742"/>
              <a:chOff x="6753368" y="2952750"/>
              <a:chExt cx="545930" cy="284742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753368" y="2952750"/>
                <a:ext cx="4572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67" b="1" i="1" dirty="0"/>
                  <a:t>X</a:t>
                </a:r>
                <a:r>
                  <a:rPr lang="en-US" sz="1867" b="1" i="1" baseline="-25000" dirty="0"/>
                  <a:t>1</a:t>
                </a:r>
                <a:endParaRPr lang="en-US" sz="1867" b="1" i="1" dirty="0"/>
              </a:p>
            </p:txBody>
          </p:sp>
          <p:sp>
            <p:nvSpPr>
              <p:cNvPr id="22" name="Right Arrow 21"/>
              <p:cNvSpPr/>
              <p:nvPr/>
            </p:nvSpPr>
            <p:spPr>
              <a:xfrm>
                <a:off x="7030943" y="3036901"/>
                <a:ext cx="268355" cy="152399"/>
              </a:xfrm>
              <a:prstGeom prst="rightArrow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477000" y="2266950"/>
              <a:ext cx="457200" cy="512287"/>
              <a:chOff x="6432604" y="2432997"/>
              <a:chExt cx="457200" cy="51228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6432604" y="2660542"/>
                <a:ext cx="4572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67" b="1" i="1" dirty="0"/>
                  <a:t>X</a:t>
                </a:r>
                <a:r>
                  <a:rPr lang="en-US" sz="1867" b="1" i="1" baseline="-25000" dirty="0"/>
                  <a:t>3</a:t>
                </a:r>
                <a:endParaRPr lang="en-US" sz="1867" b="1" i="1" dirty="0"/>
              </a:p>
            </p:txBody>
          </p:sp>
          <p:sp>
            <p:nvSpPr>
              <p:cNvPr id="23" name="Right Arrow 22"/>
              <p:cNvSpPr/>
              <p:nvPr/>
            </p:nvSpPr>
            <p:spPr>
              <a:xfrm rot="16200000">
                <a:off x="6460433" y="2489321"/>
                <a:ext cx="265045" cy="152398"/>
              </a:xfrm>
              <a:prstGeom prst="rightArrow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Right Arrow 23"/>
            <p:cNvSpPr/>
            <p:nvPr/>
          </p:nvSpPr>
          <p:spPr>
            <a:xfrm rot="18862167">
              <a:off x="7022205" y="2346349"/>
              <a:ext cx="268355" cy="152399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5283200" y="2616200"/>
          <a:ext cx="2540000" cy="2957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Run#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1</a:t>
                      </a:r>
                      <a:endParaRPr lang="en-US" sz="1300" b="1" i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2</a:t>
                      </a:r>
                      <a:endParaRPr lang="en-US" sz="1300" b="1" i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3</a:t>
                      </a:r>
                      <a:endParaRPr lang="en-US" sz="1300" b="1" i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8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5486400" y="5664200"/>
            <a:ext cx="2438400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33" dirty="0"/>
              <a:t>-1 </a:t>
            </a:r>
            <a:r>
              <a:rPr lang="en-US" sz="2133" dirty="0">
                <a:sym typeface="Symbol"/>
              </a:rPr>
              <a:t> Low value</a:t>
            </a:r>
          </a:p>
          <a:p>
            <a:pPr algn="ctr"/>
            <a:r>
              <a:rPr lang="en-US" sz="2133" dirty="0"/>
              <a:t>+1 </a:t>
            </a:r>
            <a:r>
              <a:rPr lang="en-US" sz="2133" dirty="0">
                <a:sym typeface="Symbol"/>
              </a:rPr>
              <a:t> High value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384800" y="2209801"/>
            <a:ext cx="20320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Design Matrix</a:t>
            </a:r>
          </a:p>
        </p:txBody>
      </p:sp>
      <p:graphicFrame>
        <p:nvGraphicFramePr>
          <p:cNvPr id="33" name="Table 32"/>
          <p:cNvGraphicFramePr>
            <a:graphicFrameLocks noGrp="1"/>
          </p:cNvGraphicFramePr>
          <p:nvPr/>
        </p:nvGraphicFramePr>
        <p:xfrm>
          <a:off x="8636000" y="3022600"/>
          <a:ext cx="2844800" cy="12747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4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3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1245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Parameter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Code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Units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Low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High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24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Pressure 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i="1" dirty="0"/>
                        <a:t>X</a:t>
                      </a:r>
                      <a:r>
                        <a:rPr lang="en-US" sz="1300" i="1" baseline="-25000" dirty="0"/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Torr</a:t>
                      </a:r>
                      <a:endParaRPr 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0.5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2.0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24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Power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i="1" dirty="0"/>
                        <a:t>X</a:t>
                      </a:r>
                      <a:r>
                        <a:rPr lang="en-US" sz="1300" i="1" baseline="-25000" dirty="0"/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/>
                        <a:t>Watts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100</a:t>
                      </a: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24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Oxygen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i="1" dirty="0"/>
                        <a:t>X</a:t>
                      </a:r>
                      <a:r>
                        <a:rPr lang="en-US" sz="1300" i="1" baseline="-25000" dirty="0"/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sccm</a:t>
                      </a:r>
                      <a:endParaRPr 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aseline="0" dirty="0"/>
                        <a:t>20</a:t>
                      </a:r>
                      <a:endParaRPr lang="en-US" sz="13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24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 err="1"/>
                        <a:t>Silane</a:t>
                      </a:r>
                      <a:endParaRPr lang="en-US" sz="13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i="1" dirty="0"/>
                        <a:t>X</a:t>
                      </a:r>
                      <a:r>
                        <a:rPr lang="en-US" sz="1300" i="1" baseline="-25000" dirty="0"/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sccm</a:t>
                      </a:r>
                      <a:endParaRPr 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aseline="0" dirty="0"/>
                        <a:t>80</a:t>
                      </a:r>
                      <a:endParaRPr lang="en-US" sz="13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2455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Argon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i="1" dirty="0"/>
                        <a:t>X</a:t>
                      </a:r>
                      <a:r>
                        <a:rPr lang="en-US" sz="1300" i="1" baseline="-25000" dirty="0"/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 err="1"/>
                        <a:t>sccm</a:t>
                      </a:r>
                      <a:endParaRPr lang="en-US" sz="11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aseline="0" dirty="0"/>
                        <a:t>80</a:t>
                      </a:r>
                      <a:endParaRPr lang="en-US" sz="1300" dirty="0"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32" name="Rectangle 131"/>
          <p:cNvSpPr/>
          <p:nvPr/>
        </p:nvSpPr>
        <p:spPr>
          <a:xfrm>
            <a:off x="1930400" y="1193800"/>
            <a:ext cx="9855200" cy="528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33" name="Table 132"/>
          <p:cNvGraphicFramePr>
            <a:graphicFrameLocks noGrp="1"/>
          </p:cNvGraphicFramePr>
          <p:nvPr/>
        </p:nvGraphicFramePr>
        <p:xfrm>
          <a:off x="5283200" y="2616200"/>
          <a:ext cx="2540000" cy="29572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Run#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1</a:t>
                      </a:r>
                      <a:endParaRPr lang="en-US" sz="1300" b="1" i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2</a:t>
                      </a:r>
                      <a:endParaRPr lang="en-US" sz="1300" b="1" i="1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3</a:t>
                      </a:r>
                      <a:endParaRPr lang="en-US" sz="1300" b="1" i="1" dirty="0"/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2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3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4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5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6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9021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7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/>
                        <a:t>8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4" name="TextBox 133"/>
          <p:cNvSpPr txBox="1"/>
          <p:nvPr/>
        </p:nvSpPr>
        <p:spPr>
          <a:xfrm>
            <a:off x="5384800" y="2108201"/>
            <a:ext cx="2032000" cy="379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67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Matrix</a:t>
            </a:r>
          </a:p>
        </p:txBody>
      </p:sp>
      <p:graphicFrame>
        <p:nvGraphicFramePr>
          <p:cNvPr id="135" name="Table 134"/>
          <p:cNvGraphicFramePr>
            <a:graphicFrameLocks noGrp="1"/>
          </p:cNvGraphicFramePr>
          <p:nvPr/>
        </p:nvGraphicFramePr>
        <p:xfrm>
          <a:off x="5283200" y="2616205"/>
          <a:ext cx="4445000" cy="2946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3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273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I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1</a:t>
                      </a:r>
                      <a:endParaRPr lang="en-US" sz="1300" b="1" i="1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2</a:t>
                      </a:r>
                      <a:endParaRPr lang="en-US" sz="1300" b="1" i="1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3</a:t>
                      </a:r>
                      <a:endParaRPr lang="en-US" sz="1300" b="1" i="1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1*</a:t>
                      </a: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2</a:t>
                      </a:r>
                      <a:endParaRPr lang="en-US" sz="1300" b="1" i="1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1*</a:t>
                      </a: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3</a:t>
                      </a:r>
                      <a:endParaRPr lang="en-US" sz="1300" b="1" i="1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2*</a:t>
                      </a:r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3</a:t>
                      </a:r>
                      <a:endParaRPr lang="en-US" sz="1300" b="1" i="1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737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-1</a:t>
                      </a:r>
                      <a:endParaRPr lang="en-US" sz="13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+1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737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737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37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737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737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-1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737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-1</a:t>
                      </a:r>
                      <a:endParaRPr lang="en-US" sz="13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7377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+1</a:t>
                      </a:r>
                      <a:endParaRPr lang="en-US" sz="13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/>
                        <a:t>+1</a:t>
                      </a:r>
                      <a:endParaRPr lang="en-US" sz="1300" dirty="0"/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+1</a:t>
                      </a:r>
                    </a:p>
                  </a:txBody>
                  <a:tcPr marL="121920" marR="121920" marT="60960" marB="60960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3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12700" marR="12700" marT="12700" marB="0" anchor="b">
                    <a:lnL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36" name="TextBox 135"/>
          <p:cNvSpPr txBox="1"/>
          <p:nvPr/>
        </p:nvSpPr>
        <p:spPr>
          <a:xfrm>
            <a:off x="4978400" y="1596231"/>
            <a:ext cx="6705600" cy="379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67" i="1" dirty="0"/>
              <a:t>Y</a:t>
            </a:r>
            <a:r>
              <a:rPr lang="en-US" sz="1867" dirty="0"/>
              <a:t> = </a:t>
            </a:r>
            <a:r>
              <a:rPr lang="en-US" sz="1867" i="1" dirty="0">
                <a:sym typeface="Symbol"/>
              </a:rPr>
              <a:t></a:t>
            </a:r>
            <a:r>
              <a:rPr lang="en-US" sz="1867" i="1" baseline="-25000" dirty="0">
                <a:sym typeface="Symbol"/>
              </a:rPr>
              <a:t>0</a:t>
            </a:r>
            <a:r>
              <a:rPr lang="en-US" sz="1867" dirty="0">
                <a:sym typeface="Symbol"/>
              </a:rPr>
              <a:t> + </a:t>
            </a:r>
            <a:r>
              <a:rPr lang="en-US" sz="1867" i="1" dirty="0">
                <a:sym typeface="Symbol"/>
              </a:rPr>
              <a:t></a:t>
            </a:r>
            <a:r>
              <a:rPr lang="en-US" sz="1867" i="1" baseline="-25000" dirty="0">
                <a:sym typeface="Symbol"/>
              </a:rPr>
              <a:t>1</a:t>
            </a:r>
            <a:r>
              <a:rPr lang="en-US" sz="1867" i="1" dirty="0">
                <a:sym typeface="Symbol"/>
              </a:rPr>
              <a:t>X</a:t>
            </a:r>
            <a:r>
              <a:rPr lang="en-US" sz="1867" i="1" baseline="-25000" dirty="0">
                <a:sym typeface="Symbol"/>
              </a:rPr>
              <a:t> 1</a:t>
            </a:r>
            <a:r>
              <a:rPr lang="en-US" sz="1867" dirty="0">
                <a:sym typeface="Symbol"/>
              </a:rPr>
              <a:t>+ </a:t>
            </a:r>
            <a:r>
              <a:rPr lang="en-US" sz="1867" i="1" dirty="0">
                <a:sym typeface="Symbol"/>
              </a:rPr>
              <a:t></a:t>
            </a:r>
            <a:r>
              <a:rPr lang="en-US" sz="1867" i="1" baseline="-25000" dirty="0">
                <a:sym typeface="Symbol"/>
              </a:rPr>
              <a:t>2</a:t>
            </a:r>
            <a:r>
              <a:rPr lang="en-US" sz="1867" i="1" dirty="0">
                <a:sym typeface="Symbol"/>
              </a:rPr>
              <a:t>X</a:t>
            </a:r>
            <a:r>
              <a:rPr lang="en-US" sz="1867" i="1" baseline="-25000" dirty="0">
                <a:sym typeface="Symbol"/>
              </a:rPr>
              <a:t> 2</a:t>
            </a:r>
            <a:r>
              <a:rPr lang="en-US" sz="1867" dirty="0">
                <a:sym typeface="Symbol"/>
              </a:rPr>
              <a:t>+ </a:t>
            </a:r>
            <a:r>
              <a:rPr lang="en-US" sz="1867" i="1" dirty="0">
                <a:sym typeface="Symbol"/>
              </a:rPr>
              <a:t></a:t>
            </a:r>
            <a:r>
              <a:rPr lang="en-US" sz="1867" i="1" baseline="-25000" dirty="0">
                <a:sym typeface="Symbol"/>
              </a:rPr>
              <a:t>3</a:t>
            </a:r>
            <a:r>
              <a:rPr lang="en-US" sz="1867" i="1" dirty="0">
                <a:sym typeface="Symbol"/>
              </a:rPr>
              <a:t>X</a:t>
            </a:r>
            <a:r>
              <a:rPr lang="en-US" sz="1867" i="1" baseline="-25000" dirty="0">
                <a:sym typeface="Symbol"/>
              </a:rPr>
              <a:t> 3</a:t>
            </a:r>
            <a:r>
              <a:rPr lang="en-US" sz="1867" dirty="0">
                <a:sym typeface="Symbol"/>
              </a:rPr>
              <a:t> + </a:t>
            </a:r>
            <a:r>
              <a:rPr lang="en-US" sz="1867" i="1" dirty="0">
                <a:sym typeface="Symbol"/>
              </a:rPr>
              <a:t></a:t>
            </a:r>
            <a:r>
              <a:rPr lang="en-US" sz="1867" i="1" baseline="-25000" dirty="0">
                <a:sym typeface="Symbol"/>
              </a:rPr>
              <a:t>12</a:t>
            </a:r>
            <a:r>
              <a:rPr lang="en-US" sz="1867" i="1" dirty="0">
                <a:sym typeface="Symbol"/>
              </a:rPr>
              <a:t>X</a:t>
            </a:r>
            <a:r>
              <a:rPr lang="en-US" sz="1867" i="1" baseline="-25000" dirty="0">
                <a:sym typeface="Symbol"/>
              </a:rPr>
              <a:t> 1</a:t>
            </a:r>
            <a:r>
              <a:rPr lang="en-US" sz="1867" i="1" dirty="0">
                <a:sym typeface="Symbol"/>
              </a:rPr>
              <a:t>X</a:t>
            </a:r>
            <a:r>
              <a:rPr lang="en-US" sz="1867" i="1" baseline="-25000" dirty="0">
                <a:sym typeface="Symbol"/>
              </a:rPr>
              <a:t> 2 </a:t>
            </a:r>
            <a:r>
              <a:rPr lang="en-US" sz="1867" dirty="0">
                <a:sym typeface="Symbol"/>
              </a:rPr>
              <a:t>+ </a:t>
            </a:r>
            <a:r>
              <a:rPr lang="en-US" sz="1867" i="1" dirty="0">
                <a:sym typeface="Symbol"/>
              </a:rPr>
              <a:t></a:t>
            </a:r>
            <a:r>
              <a:rPr lang="en-US" sz="1867" i="1" baseline="-25000" dirty="0">
                <a:sym typeface="Symbol"/>
              </a:rPr>
              <a:t>13</a:t>
            </a:r>
            <a:r>
              <a:rPr lang="en-US" sz="1867" i="1" dirty="0">
                <a:sym typeface="Symbol"/>
              </a:rPr>
              <a:t>X</a:t>
            </a:r>
            <a:r>
              <a:rPr lang="en-US" sz="1867" i="1" baseline="-25000" dirty="0">
                <a:sym typeface="Symbol"/>
              </a:rPr>
              <a:t> 1</a:t>
            </a:r>
            <a:r>
              <a:rPr lang="en-US" sz="1867" i="1" dirty="0">
                <a:sym typeface="Symbol"/>
              </a:rPr>
              <a:t>X</a:t>
            </a:r>
            <a:r>
              <a:rPr lang="en-US" sz="1867" i="1" baseline="-25000" dirty="0">
                <a:sym typeface="Symbol"/>
              </a:rPr>
              <a:t> 3 </a:t>
            </a:r>
            <a:r>
              <a:rPr lang="en-US" sz="1867" dirty="0">
                <a:sym typeface="Symbol"/>
              </a:rPr>
              <a:t>+ </a:t>
            </a:r>
            <a:r>
              <a:rPr lang="en-US" sz="1867" i="1" dirty="0">
                <a:sym typeface="Symbol"/>
              </a:rPr>
              <a:t></a:t>
            </a:r>
            <a:r>
              <a:rPr lang="en-US" sz="1867" i="1" baseline="-25000" dirty="0">
                <a:sym typeface="Symbol"/>
              </a:rPr>
              <a:t>23</a:t>
            </a:r>
            <a:r>
              <a:rPr lang="en-US" sz="1867" i="1" dirty="0">
                <a:sym typeface="Symbol"/>
              </a:rPr>
              <a:t>X</a:t>
            </a:r>
            <a:r>
              <a:rPr lang="en-US" sz="1867" i="1" baseline="-25000" dirty="0">
                <a:sym typeface="Symbol"/>
              </a:rPr>
              <a:t> 2</a:t>
            </a:r>
            <a:r>
              <a:rPr lang="en-US" sz="1867" i="1" dirty="0">
                <a:sym typeface="Symbol"/>
              </a:rPr>
              <a:t>X</a:t>
            </a:r>
            <a:r>
              <a:rPr lang="en-US" sz="1867" i="1" baseline="-25000" dirty="0">
                <a:sym typeface="Symbol"/>
              </a:rPr>
              <a:t> 3</a:t>
            </a:r>
            <a:endParaRPr lang="en-US" sz="1867" dirty="0">
              <a:sym typeface="Symbol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6556500" y="2952667"/>
            <a:ext cx="609600" cy="264160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7839033" y="2943433"/>
            <a:ext cx="609600" cy="2641600"/>
          </a:xfrm>
          <a:prstGeom prst="rect">
            <a:avLst/>
          </a:prstGeom>
          <a:noFill/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/>
          <p:cNvSpPr txBox="1"/>
          <p:nvPr/>
        </p:nvSpPr>
        <p:spPr>
          <a:xfrm>
            <a:off x="8128000" y="5867400"/>
            <a:ext cx="3759200" cy="379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867" dirty="0">
                <a:solidFill>
                  <a:schemeClr val="tx2">
                    <a:lumMod val="60000"/>
                    <a:lumOff val="40000"/>
                  </a:schemeClr>
                </a:solidFill>
              </a:rPr>
              <a:t>Orthogonal Vectors</a:t>
            </a:r>
          </a:p>
        </p:txBody>
      </p:sp>
      <p:cxnSp>
        <p:nvCxnSpPr>
          <p:cNvPr id="140" name="Straight Arrow Connector 139"/>
          <p:cNvCxnSpPr>
            <a:stCxn id="139" idx="1"/>
          </p:cNvCxnSpPr>
          <p:nvPr/>
        </p:nvCxnSpPr>
        <p:spPr>
          <a:xfrm flipH="1" flipV="1">
            <a:off x="6908800" y="5664203"/>
            <a:ext cx="1219200" cy="393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/>
          <p:cNvCxnSpPr>
            <a:stCxn id="139" idx="1"/>
          </p:cNvCxnSpPr>
          <p:nvPr/>
        </p:nvCxnSpPr>
        <p:spPr>
          <a:xfrm flipV="1">
            <a:off x="8128000" y="5664203"/>
            <a:ext cx="0" cy="393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2" name="Group 141"/>
          <p:cNvGrpSpPr/>
          <p:nvPr/>
        </p:nvGrpSpPr>
        <p:grpSpPr>
          <a:xfrm>
            <a:off x="1524000" y="2717800"/>
            <a:ext cx="2946400" cy="2716456"/>
            <a:chOff x="6477000" y="1200150"/>
            <a:chExt cx="2209800" cy="2037342"/>
          </a:xfrm>
        </p:grpSpPr>
        <p:grpSp>
          <p:nvGrpSpPr>
            <p:cNvPr id="143" name="Group 16"/>
            <p:cNvGrpSpPr/>
            <p:nvPr/>
          </p:nvGrpSpPr>
          <p:grpSpPr>
            <a:xfrm>
              <a:off x="6781800" y="1200150"/>
              <a:ext cx="1905000" cy="1752600"/>
              <a:chOff x="4572000" y="1657350"/>
              <a:chExt cx="2133600" cy="2057400"/>
            </a:xfrm>
          </p:grpSpPr>
          <p:grpSp>
            <p:nvGrpSpPr>
              <p:cNvPr id="152" name="Group 7"/>
              <p:cNvGrpSpPr/>
              <p:nvPr/>
            </p:nvGrpSpPr>
            <p:grpSpPr>
              <a:xfrm>
                <a:off x="4648200" y="1733550"/>
                <a:ext cx="1981200" cy="1905000"/>
                <a:chOff x="4648200" y="1733550"/>
                <a:chExt cx="1981200" cy="1905000"/>
              </a:xfrm>
            </p:grpSpPr>
            <p:sp>
              <p:nvSpPr>
                <p:cNvPr id="161" name="Cube 5"/>
                <p:cNvSpPr/>
                <p:nvPr/>
              </p:nvSpPr>
              <p:spPr>
                <a:xfrm>
                  <a:off x="4648200" y="1733550"/>
                  <a:ext cx="1981200" cy="1905000"/>
                </a:xfrm>
                <a:prstGeom prst="cube">
                  <a:avLst>
                    <a:gd name="adj" fmla="val 33152"/>
                  </a:avLst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2" name="Cube 161"/>
                <p:cNvSpPr/>
                <p:nvPr/>
              </p:nvSpPr>
              <p:spPr>
                <a:xfrm flipH="1" flipV="1">
                  <a:off x="4648200" y="1733550"/>
                  <a:ext cx="1981200" cy="1905000"/>
                </a:xfrm>
                <a:prstGeom prst="cube">
                  <a:avLst>
                    <a:gd name="adj" fmla="val 33152"/>
                  </a:avLst>
                </a:prstGeom>
                <a:noFill/>
                <a:ln w="12700"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3" name="Oval 152"/>
              <p:cNvSpPr/>
              <p:nvPr/>
            </p:nvSpPr>
            <p:spPr>
              <a:xfrm>
                <a:off x="4572000" y="34861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1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Oval 153"/>
              <p:cNvSpPr/>
              <p:nvPr/>
            </p:nvSpPr>
            <p:spPr>
              <a:xfrm>
                <a:off x="5867400" y="34861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2</a:t>
                </a:r>
              </a:p>
            </p:txBody>
          </p:sp>
          <p:sp>
            <p:nvSpPr>
              <p:cNvPr id="155" name="Oval 154"/>
              <p:cNvSpPr/>
              <p:nvPr/>
            </p:nvSpPr>
            <p:spPr>
              <a:xfrm>
                <a:off x="5867400" y="22669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6</a:t>
                </a:r>
              </a:p>
            </p:txBody>
          </p:sp>
          <p:sp>
            <p:nvSpPr>
              <p:cNvPr id="156" name="Oval 11"/>
              <p:cNvSpPr/>
              <p:nvPr/>
            </p:nvSpPr>
            <p:spPr>
              <a:xfrm>
                <a:off x="4572000" y="22669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5</a:t>
                </a:r>
              </a:p>
            </p:txBody>
          </p:sp>
          <p:sp>
            <p:nvSpPr>
              <p:cNvPr id="157" name="Oval 156"/>
              <p:cNvSpPr/>
              <p:nvPr/>
            </p:nvSpPr>
            <p:spPr>
              <a:xfrm>
                <a:off x="5181600" y="16573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7</a:t>
                </a:r>
              </a:p>
            </p:txBody>
          </p:sp>
          <p:sp>
            <p:nvSpPr>
              <p:cNvPr id="158" name="Oval 157"/>
              <p:cNvSpPr/>
              <p:nvPr/>
            </p:nvSpPr>
            <p:spPr>
              <a:xfrm>
                <a:off x="6477000" y="16573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8</a:t>
                </a: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5181600" y="28765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3</a:t>
                </a:r>
              </a:p>
            </p:txBody>
          </p:sp>
          <p:sp>
            <p:nvSpPr>
              <p:cNvPr id="160" name="Oval 159"/>
              <p:cNvSpPr/>
              <p:nvPr/>
            </p:nvSpPr>
            <p:spPr>
              <a:xfrm>
                <a:off x="6477000" y="2876550"/>
                <a:ext cx="228600" cy="228600"/>
              </a:xfrm>
              <a:prstGeom prst="ellipse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67" dirty="0">
                    <a:solidFill>
                      <a:schemeClr val="tx1"/>
                    </a:solidFill>
                  </a:rPr>
                  <a:t>4</a:t>
                </a:r>
              </a:p>
            </p:txBody>
          </p:sp>
        </p:grpSp>
        <p:sp>
          <p:nvSpPr>
            <p:cNvPr id="144" name="TextBox 143"/>
            <p:cNvSpPr txBox="1"/>
            <p:nvPr/>
          </p:nvSpPr>
          <p:spPr>
            <a:xfrm>
              <a:off x="6802272" y="2412526"/>
              <a:ext cx="457200" cy="28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67" b="1" i="1" dirty="0"/>
                <a:t>X</a:t>
              </a:r>
              <a:r>
                <a:rPr lang="en-US" sz="1867" b="1" i="1" baseline="-25000" dirty="0"/>
                <a:t>2</a:t>
              </a:r>
              <a:endParaRPr lang="en-US" sz="1867" b="1" i="1" dirty="0"/>
            </a:p>
          </p:txBody>
        </p:sp>
        <p:grpSp>
          <p:nvGrpSpPr>
            <p:cNvPr id="145" name="Group 24"/>
            <p:cNvGrpSpPr/>
            <p:nvPr/>
          </p:nvGrpSpPr>
          <p:grpSpPr>
            <a:xfrm>
              <a:off x="6921670" y="2952750"/>
              <a:ext cx="545930" cy="284742"/>
              <a:chOff x="6753368" y="2952750"/>
              <a:chExt cx="545930" cy="284742"/>
            </a:xfrm>
          </p:grpSpPr>
          <p:sp>
            <p:nvSpPr>
              <p:cNvPr id="150" name="TextBox 149"/>
              <p:cNvSpPr txBox="1"/>
              <p:nvPr/>
            </p:nvSpPr>
            <p:spPr>
              <a:xfrm>
                <a:off x="6753368" y="2952750"/>
                <a:ext cx="4572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67" b="1" i="1" dirty="0"/>
                  <a:t>X</a:t>
                </a:r>
                <a:r>
                  <a:rPr lang="en-US" sz="1867" b="1" i="1" baseline="-25000" dirty="0"/>
                  <a:t>1</a:t>
                </a:r>
                <a:endParaRPr lang="en-US" sz="1867" b="1" i="1" dirty="0"/>
              </a:p>
            </p:txBody>
          </p:sp>
          <p:sp>
            <p:nvSpPr>
              <p:cNvPr id="151" name="Right Arrow 150"/>
              <p:cNvSpPr/>
              <p:nvPr/>
            </p:nvSpPr>
            <p:spPr>
              <a:xfrm>
                <a:off x="7030943" y="3036901"/>
                <a:ext cx="268355" cy="152399"/>
              </a:xfrm>
              <a:prstGeom prst="rightArrow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6" name="Group 25"/>
            <p:cNvGrpSpPr/>
            <p:nvPr/>
          </p:nvGrpSpPr>
          <p:grpSpPr>
            <a:xfrm>
              <a:off x="6477000" y="2266950"/>
              <a:ext cx="457200" cy="512287"/>
              <a:chOff x="6432604" y="2432997"/>
              <a:chExt cx="457200" cy="512287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6432604" y="2660542"/>
                <a:ext cx="457200" cy="2847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67" b="1" i="1" dirty="0"/>
                  <a:t>X</a:t>
                </a:r>
                <a:r>
                  <a:rPr lang="en-US" sz="1867" b="1" i="1" baseline="-25000" dirty="0"/>
                  <a:t>3</a:t>
                </a:r>
                <a:endParaRPr lang="en-US" sz="1867" b="1" i="1" dirty="0"/>
              </a:p>
            </p:txBody>
          </p:sp>
          <p:sp>
            <p:nvSpPr>
              <p:cNvPr id="149" name="Right Arrow 148"/>
              <p:cNvSpPr/>
              <p:nvPr/>
            </p:nvSpPr>
            <p:spPr>
              <a:xfrm rot="16200000">
                <a:off x="6460433" y="2489321"/>
                <a:ext cx="265045" cy="152398"/>
              </a:xfrm>
              <a:prstGeom prst="rightArrow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7" name="Right Arrow 146"/>
            <p:cNvSpPr/>
            <p:nvPr/>
          </p:nvSpPr>
          <p:spPr>
            <a:xfrm rot="18862167">
              <a:off x="7022205" y="2346349"/>
              <a:ext cx="268355" cy="152399"/>
            </a:xfrm>
            <a:prstGeom prst="rightArrow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3" name="Title 1"/>
          <p:cNvSpPr txBox="1">
            <a:spLocks/>
          </p:cNvSpPr>
          <p:nvPr/>
        </p:nvSpPr>
        <p:spPr>
          <a:xfrm>
            <a:off x="609600" y="274640"/>
            <a:ext cx="10972800" cy="1122361"/>
          </a:xfrm>
          <a:prstGeom prst="rect">
            <a:avLst/>
          </a:prstGeom>
          <a:solidFill>
            <a:schemeClr val="bg1"/>
          </a:solidFill>
        </p:spPr>
        <p:txBody>
          <a:bodyPr vert="horz" lIns="121920" tIns="60960" rIns="121920" bIns="60960" rtlCol="0" anchor="ctr">
            <a:normAutofit/>
          </a:bodyPr>
          <a:lstStyle/>
          <a:p>
            <a:pPr algn="ctr" defTabSz="1219170" fontAlgn="auto">
              <a:spcAft>
                <a:spcPts val="0"/>
              </a:spcAft>
              <a:defRPr/>
            </a:pPr>
            <a:r>
              <a:rPr lang="en-US" sz="3733" b="1">
                <a:solidFill>
                  <a:schemeClr val="tx2">
                    <a:lumMod val="60000"/>
                    <a:lumOff val="40000"/>
                  </a:schemeClr>
                </a:solidFill>
                <a:latin typeface="Century Gothic" pitchFamily="34" charset="0"/>
                <a:ea typeface="+mj-ea"/>
                <a:cs typeface="+mj-cs"/>
              </a:rPr>
              <a:t>Concept of Orthogonality</a:t>
            </a:r>
            <a:endParaRPr lang="en-US" sz="3733" b="1" dirty="0">
              <a:solidFill>
                <a:schemeClr val="tx2">
                  <a:lumMod val="60000"/>
                  <a:lumOff val="40000"/>
                </a:schemeClr>
              </a:solidFill>
              <a:latin typeface="Century Gothic" pitchFamily="34" charset="0"/>
              <a:ea typeface="+mj-ea"/>
              <a:cs typeface="+mj-cs"/>
            </a:endParaRPr>
          </a:p>
        </p:txBody>
      </p:sp>
      <p:sp>
        <p:nvSpPr>
          <p:cNvPr id="164" name="TextBox 163"/>
          <p:cNvSpPr txBox="1"/>
          <p:nvPr/>
        </p:nvSpPr>
        <p:spPr>
          <a:xfrm>
            <a:off x="4978400" y="1193800"/>
            <a:ext cx="4165600" cy="42056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133" dirty="0"/>
              <a:t>Linear Model:</a:t>
            </a:r>
          </a:p>
        </p:txBody>
      </p:sp>
    </p:spTree>
    <p:extLst>
      <p:ext uri="{BB962C8B-B14F-4D97-AF65-F5344CB8AC3E}">
        <p14:creationId xmlns:p14="http://schemas.microsoft.com/office/powerpoint/2010/main" val="38387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4" grpId="0" animBg="1"/>
      <p:bldP spid="136" grpId="0" animBg="1"/>
      <p:bldP spid="137" grpId="0" animBg="1"/>
      <p:bldP spid="138" grpId="0" animBg="1"/>
      <p:bldP spid="139" grpId="0" animBg="1"/>
      <p:bldP spid="163" grpId="0" animBg="1"/>
      <p:bldP spid="164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" y="1193800"/>
            <a:ext cx="11277600" cy="53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12800" y="1295401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dirty="0"/>
              <a:t>Table of factors &amp; Levels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 Note the model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Code factors – choose design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Add replication (test variance &amp; homogeneity)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Set up standard table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Randomize (as possible)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 err="1"/>
              <a:t>Centerpoints</a:t>
            </a:r>
            <a:r>
              <a:rPr lang="en-US" dirty="0"/>
              <a:t> : check curvature or stability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9600" y="2006600"/>
            <a:ext cx="497840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Much of this is done through SW</a:t>
            </a:r>
          </a:p>
        </p:txBody>
      </p:sp>
      <p:sp>
        <p:nvSpPr>
          <p:cNvPr id="19" name="Rectangle 18"/>
          <p:cNvSpPr/>
          <p:nvPr/>
        </p:nvSpPr>
        <p:spPr>
          <a:xfrm>
            <a:off x="304800" y="1096961"/>
            <a:ext cx="11582400" cy="53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12800" y="1300162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dirty="0"/>
              <a:t>Table of factors &amp; Levels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Note the model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factors – choose design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 replication (test variance &amp; homogeneity)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up standard table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Randomize (as possible)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Centerpoints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: check curvature or stability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21" name="Table 20"/>
          <p:cNvGraphicFramePr>
            <a:graphicFrameLocks noGrp="1"/>
          </p:cNvGraphicFramePr>
          <p:nvPr/>
        </p:nvGraphicFramePr>
        <p:xfrm>
          <a:off x="5791200" y="1503361"/>
          <a:ext cx="4775200" cy="1625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1867">
                <a:tc>
                  <a:txBody>
                    <a:bodyPr/>
                    <a:lstStyle/>
                    <a:p>
                      <a:r>
                        <a:rPr lang="en-US" sz="1900" dirty="0"/>
                        <a:t>Factors: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Variable1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Variable2</a:t>
                      </a:r>
                      <a:endParaRPr lang="en-US" sz="1900" baseline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Variable3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67">
                <a:tc rowSpan="2">
                  <a:txBody>
                    <a:bodyPr/>
                    <a:lstStyle/>
                    <a:p>
                      <a:r>
                        <a:rPr lang="en-US" sz="1900" dirty="0"/>
                        <a:t>Levels</a:t>
                      </a:r>
                      <a:r>
                        <a:rPr lang="en-US" sz="1900" baseline="0" dirty="0"/>
                        <a:t> (range)</a:t>
                      </a:r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High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High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High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6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Low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Low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Low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9" name="Rectangle 28"/>
          <p:cNvSpPr/>
          <p:nvPr/>
        </p:nvSpPr>
        <p:spPr>
          <a:xfrm>
            <a:off x="304800" y="1096961"/>
            <a:ext cx="11582400" cy="548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12800" y="1300162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Table of factors &amp; Levels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 Note the model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factors – choose design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 replication (test variance &amp; homogeneity)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up standard table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Randomize (as possible)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Centerpoints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: check curvature or stability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31" name="Table 30"/>
          <p:cNvGraphicFramePr>
            <a:graphicFrameLocks noGrp="1"/>
          </p:cNvGraphicFramePr>
          <p:nvPr/>
        </p:nvGraphicFramePr>
        <p:xfrm>
          <a:off x="5791200" y="1503361"/>
          <a:ext cx="4775200" cy="16256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3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3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41867">
                <a:tc>
                  <a:txBody>
                    <a:bodyPr/>
                    <a:lstStyle/>
                    <a:p>
                      <a:r>
                        <a:rPr lang="en-US" sz="1900" dirty="0"/>
                        <a:t>Factors: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Variable1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Variable2</a:t>
                      </a:r>
                      <a:endParaRPr lang="en-US" sz="1900" baseline="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900" dirty="0"/>
                        <a:t>Variable3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1867">
                <a:tc rowSpan="2">
                  <a:txBody>
                    <a:bodyPr/>
                    <a:lstStyle/>
                    <a:p>
                      <a:r>
                        <a:rPr lang="en-US" sz="1900" dirty="0"/>
                        <a:t>Levels</a:t>
                      </a:r>
                      <a:r>
                        <a:rPr lang="en-US" sz="1900" baseline="0" dirty="0"/>
                        <a:t> (range)</a:t>
                      </a:r>
                      <a:endParaRPr lang="en-US" sz="19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High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High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High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867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Low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Low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Low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5384801" y="3636961"/>
            <a:ext cx="2004075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/>
              <a:t>Quadratic Model: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6604000" y="4043362"/>
            <a:ext cx="4673600" cy="1405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33" i="1" dirty="0"/>
              <a:t>y</a:t>
            </a:r>
            <a:r>
              <a:rPr lang="en-US" sz="2133" dirty="0"/>
              <a:t> =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0</a:t>
            </a:r>
            <a:r>
              <a:rPr lang="en-US" sz="2133" dirty="0">
                <a:sym typeface="Symbol"/>
              </a:rPr>
              <a:t> 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1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1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2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2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3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3</a:t>
            </a:r>
            <a:r>
              <a:rPr lang="en-US" sz="2133" dirty="0">
                <a:sym typeface="Symbol"/>
              </a:rPr>
              <a:t> 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12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1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2 </a:t>
            </a:r>
            <a:r>
              <a:rPr lang="en-US" sz="2133" dirty="0">
                <a:sym typeface="Symbol"/>
              </a:rPr>
              <a:t>+ </a:t>
            </a:r>
          </a:p>
          <a:p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13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1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 3 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23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2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3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11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1</a:t>
            </a:r>
            <a:r>
              <a:rPr lang="en-US" sz="2133" i="1" baseline="30000" dirty="0">
                <a:sym typeface="Symbol"/>
              </a:rPr>
              <a:t>2</a:t>
            </a:r>
            <a:r>
              <a:rPr lang="en-US" sz="2133" i="1" baseline="-25000" dirty="0">
                <a:sym typeface="Symbol"/>
              </a:rPr>
              <a:t> 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22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2</a:t>
            </a:r>
            <a:r>
              <a:rPr lang="en-US" sz="2133" i="1" baseline="30000" dirty="0">
                <a:sym typeface="Symbol"/>
              </a:rPr>
              <a:t>2</a:t>
            </a:r>
            <a:r>
              <a:rPr lang="en-US" sz="2133" i="1" baseline="-25000" dirty="0">
                <a:sym typeface="Symbol"/>
              </a:rPr>
              <a:t> </a:t>
            </a:r>
            <a:r>
              <a:rPr lang="en-US" sz="2133" dirty="0">
                <a:sym typeface="Symbol"/>
              </a:rPr>
              <a:t>+ </a:t>
            </a:r>
            <a:r>
              <a:rPr lang="en-US" sz="2133" i="1" dirty="0">
                <a:sym typeface="Symbol"/>
              </a:rPr>
              <a:t></a:t>
            </a:r>
            <a:r>
              <a:rPr lang="en-US" sz="2133" i="1" baseline="-25000" dirty="0">
                <a:sym typeface="Symbol"/>
              </a:rPr>
              <a:t>33</a:t>
            </a:r>
            <a:r>
              <a:rPr lang="en-US" sz="2133" i="1" dirty="0">
                <a:sym typeface="Symbol"/>
              </a:rPr>
              <a:t>x</a:t>
            </a:r>
            <a:r>
              <a:rPr lang="en-US" sz="2133" i="1" baseline="-25000" dirty="0">
                <a:sym typeface="Symbol"/>
              </a:rPr>
              <a:t>3</a:t>
            </a:r>
            <a:r>
              <a:rPr lang="en-US" sz="2133" i="1" baseline="30000" dirty="0">
                <a:sym typeface="Symbol"/>
              </a:rPr>
              <a:t>2</a:t>
            </a:r>
            <a:endParaRPr lang="en-US" sz="2133" dirty="0">
              <a:sym typeface="Symbol"/>
            </a:endParaRPr>
          </a:p>
          <a:p>
            <a:endParaRPr lang="en-US" sz="2133" dirty="0">
              <a:sym typeface="Symbol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304800" y="1198561"/>
            <a:ext cx="11582400" cy="53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812800" y="1300162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Table of factors &amp; Levels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Note the model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Code factors – choose design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Centerpoints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: check curvature or stability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 replication (test variance &amp; homogeneity)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up standard table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Randomize (as possible)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5791200" y="1808161"/>
          <a:ext cx="4165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1600" dirty="0"/>
                        <a:t>Factors: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Variable1</a:t>
                      </a:r>
                    </a:p>
                    <a:p>
                      <a:pPr algn="ctr"/>
                      <a:r>
                        <a:rPr lang="en-US" sz="1600" dirty="0"/>
                        <a:t>(</a:t>
                      </a:r>
                      <a:r>
                        <a:rPr lang="en-US" sz="1600" i="1" dirty="0"/>
                        <a:t>X</a:t>
                      </a:r>
                      <a:r>
                        <a:rPr lang="en-US" sz="1600" i="1" baseline="-25000" dirty="0"/>
                        <a:t>1</a:t>
                      </a:r>
                      <a:r>
                        <a:rPr lang="en-US" sz="1600" baseline="0" dirty="0"/>
                        <a:t>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Variable2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</a:t>
                      </a:r>
                      <a:r>
                        <a:rPr lang="en-US" sz="1600" i="1" dirty="0"/>
                        <a:t>X</a:t>
                      </a:r>
                      <a:r>
                        <a:rPr lang="en-US" sz="1600" i="1" baseline="-25000" dirty="0"/>
                        <a:t>2</a:t>
                      </a:r>
                      <a:r>
                        <a:rPr lang="en-US" sz="1600" baseline="0" dirty="0"/>
                        <a:t>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Variable3</a:t>
                      </a:r>
                      <a:r>
                        <a:rPr lang="en-US" sz="1600" dirty="0"/>
                        <a:t> (</a:t>
                      </a:r>
                      <a:r>
                        <a:rPr lang="en-US" sz="1600" i="1" dirty="0"/>
                        <a:t>X</a:t>
                      </a:r>
                      <a:r>
                        <a:rPr lang="en-US" sz="1600" i="1" baseline="-25000" dirty="0"/>
                        <a:t>3</a:t>
                      </a:r>
                      <a:r>
                        <a:rPr lang="en-US" sz="1600" baseline="0" dirty="0"/>
                        <a:t>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Levels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  <a:p>
                      <a:pPr algn="ctr"/>
                      <a:r>
                        <a:rPr lang="en-US" sz="1600" dirty="0"/>
                        <a:t>(+1)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  <a:p>
                      <a:pPr algn="ctr"/>
                      <a:r>
                        <a:rPr lang="en-US" sz="1600" dirty="0"/>
                        <a:t>(+1)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  <a:p>
                      <a:pPr algn="ctr"/>
                      <a:r>
                        <a:rPr lang="en-US" sz="1600" dirty="0"/>
                        <a:t>(+1)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  <a:p>
                      <a:pPr algn="ctr"/>
                      <a:r>
                        <a:rPr lang="en-US" sz="1600" dirty="0"/>
                        <a:t>(-1)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  <a:p>
                      <a:pPr algn="ctr"/>
                      <a:r>
                        <a:rPr lang="en-US" sz="1600" dirty="0"/>
                        <a:t>(-1)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  <a:p>
                      <a:pPr algn="ctr"/>
                      <a:r>
                        <a:rPr lang="en-US" sz="1600" dirty="0"/>
                        <a:t>(-1)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38" name="Group 37"/>
          <p:cNvGrpSpPr/>
          <p:nvPr/>
        </p:nvGrpSpPr>
        <p:grpSpPr>
          <a:xfrm>
            <a:off x="5181600" y="4551361"/>
            <a:ext cx="1422400" cy="1269195"/>
            <a:chOff x="3886200" y="1657350"/>
            <a:chExt cx="1066800" cy="951896"/>
          </a:xfrm>
        </p:grpSpPr>
        <p:sp>
          <p:nvSpPr>
            <p:cNvPr id="39" name="Rectangle 38"/>
            <p:cNvSpPr/>
            <p:nvPr/>
          </p:nvSpPr>
          <p:spPr>
            <a:xfrm>
              <a:off x="4114800" y="1962150"/>
              <a:ext cx="609600" cy="6096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886200" y="16573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495800" y="16573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+1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4080934" y="1925865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4077304" y="253304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4691742" y="1925865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4688112" y="253304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8534400" y="4551361"/>
            <a:ext cx="1422400" cy="1272512"/>
            <a:chOff x="3886200" y="3257550"/>
            <a:chExt cx="1066800" cy="954384"/>
          </a:xfrm>
        </p:grpSpPr>
        <p:sp>
          <p:nvSpPr>
            <p:cNvPr id="47" name="Rectangle 46"/>
            <p:cNvSpPr/>
            <p:nvPr/>
          </p:nvSpPr>
          <p:spPr>
            <a:xfrm>
              <a:off x="4114800" y="3562350"/>
              <a:ext cx="609600" cy="6096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8862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-1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44958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+1</a:t>
              </a:r>
            </a:p>
          </p:txBody>
        </p:sp>
        <p:sp>
          <p:nvSpPr>
            <p:cNvPr id="50" name="Oval 49"/>
            <p:cNvSpPr/>
            <p:nvPr/>
          </p:nvSpPr>
          <p:spPr>
            <a:xfrm>
              <a:off x="4114800" y="3562350"/>
              <a:ext cx="609600" cy="609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4378857" y="3530661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4079343" y="382716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4151016" y="402860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4383384" y="413573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4688184" y="383093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4584822" y="4033131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4164597" y="3624969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4598403" y="362949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5283200" y="4144962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Full </a:t>
            </a:r>
            <a:r>
              <a:rPr lang="en-US" sz="1600" dirty="0" err="1"/>
              <a:t>Factoral</a:t>
            </a:r>
            <a:endParaRPr lang="en-US" sz="1600" dirty="0"/>
          </a:p>
        </p:txBody>
      </p:sp>
      <p:sp>
        <p:nvSpPr>
          <p:cNvPr id="60" name="TextBox 59"/>
          <p:cNvSpPr txBox="1"/>
          <p:nvPr/>
        </p:nvSpPr>
        <p:spPr>
          <a:xfrm>
            <a:off x="7721600" y="4144962"/>
            <a:ext cx="31496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Central Composite (Inscribed)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304800" y="1096961"/>
            <a:ext cx="11582400" cy="548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Connector 62"/>
          <p:cNvCxnSpPr/>
          <p:nvPr/>
        </p:nvCxnSpPr>
        <p:spPr>
          <a:xfrm rot="16200000">
            <a:off x="9271000" y="4932361"/>
            <a:ext cx="2512" cy="866112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245600" y="4957761"/>
            <a:ext cx="2512" cy="866112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TextBox 64"/>
          <p:cNvSpPr txBox="1"/>
          <p:nvPr/>
        </p:nvSpPr>
        <p:spPr>
          <a:xfrm>
            <a:off x="812800" y="1300162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Table of factors &amp; Levels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Note the model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factors – choose design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 err="1"/>
              <a:t>Centerpoints</a:t>
            </a:r>
            <a:r>
              <a:rPr lang="en-US" dirty="0"/>
              <a:t> : check curvature or stability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 replication (test variance &amp; homogeneity)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up standard table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Randomize (as possible)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66" name="Table 65"/>
          <p:cNvGraphicFramePr>
            <a:graphicFrameLocks noGrp="1"/>
          </p:cNvGraphicFramePr>
          <p:nvPr/>
        </p:nvGraphicFramePr>
        <p:xfrm>
          <a:off x="5791200" y="1808161"/>
          <a:ext cx="4165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1600" dirty="0"/>
                        <a:t>Factors: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Variable1</a:t>
                      </a:r>
                    </a:p>
                    <a:p>
                      <a:pPr algn="ctr"/>
                      <a:r>
                        <a:rPr lang="en-US" sz="1600" dirty="0"/>
                        <a:t>(X</a:t>
                      </a:r>
                      <a:r>
                        <a:rPr lang="en-US" sz="1600" baseline="-25000" dirty="0"/>
                        <a:t>1</a:t>
                      </a:r>
                      <a:r>
                        <a:rPr lang="en-US" sz="1600" baseline="0" dirty="0"/>
                        <a:t>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Variable2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(X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baseline="0" dirty="0"/>
                        <a:t>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Variable3</a:t>
                      </a:r>
                      <a:r>
                        <a:rPr lang="en-US" sz="1600" dirty="0"/>
                        <a:t> (X</a:t>
                      </a:r>
                      <a:r>
                        <a:rPr lang="en-US" sz="1600" baseline="-25000" dirty="0"/>
                        <a:t>3</a:t>
                      </a:r>
                      <a:r>
                        <a:rPr lang="en-US" sz="1600" baseline="0" dirty="0"/>
                        <a:t>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Levels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  <a:p>
                      <a:pPr algn="ctr"/>
                      <a:r>
                        <a:rPr lang="en-US" sz="1600" dirty="0"/>
                        <a:t>(+1)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  <a:p>
                      <a:pPr algn="ctr"/>
                      <a:r>
                        <a:rPr lang="en-US" sz="1600" dirty="0"/>
                        <a:t>(+1)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  <a:p>
                      <a:pPr algn="ctr"/>
                      <a:r>
                        <a:rPr lang="en-US" sz="1600" dirty="0"/>
                        <a:t>(+1)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  <a:p>
                      <a:pPr algn="ctr"/>
                      <a:r>
                        <a:rPr lang="en-US" sz="1600" dirty="0"/>
                        <a:t>(-1)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  <a:p>
                      <a:pPr algn="ctr"/>
                      <a:r>
                        <a:rPr lang="en-US" sz="1600" dirty="0"/>
                        <a:t>(-1)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  <a:p>
                      <a:pPr algn="ctr"/>
                      <a:r>
                        <a:rPr lang="en-US" sz="1600" dirty="0"/>
                        <a:t>(-1)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67" name="Group 35"/>
          <p:cNvGrpSpPr/>
          <p:nvPr/>
        </p:nvGrpSpPr>
        <p:grpSpPr>
          <a:xfrm>
            <a:off x="5181600" y="4551361"/>
            <a:ext cx="1422400" cy="1269195"/>
            <a:chOff x="3886200" y="1657350"/>
            <a:chExt cx="1066800" cy="951896"/>
          </a:xfrm>
        </p:grpSpPr>
        <p:sp>
          <p:nvSpPr>
            <p:cNvPr id="68" name="Rectangle 67"/>
            <p:cNvSpPr/>
            <p:nvPr/>
          </p:nvSpPr>
          <p:spPr>
            <a:xfrm>
              <a:off x="4114800" y="1962150"/>
              <a:ext cx="609600" cy="6096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886200" y="16573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-1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4495800" y="16573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+1</a:t>
              </a:r>
            </a:p>
          </p:txBody>
        </p:sp>
        <p:sp>
          <p:nvSpPr>
            <p:cNvPr id="71" name="Oval 70"/>
            <p:cNvSpPr/>
            <p:nvPr/>
          </p:nvSpPr>
          <p:spPr>
            <a:xfrm>
              <a:off x="4080934" y="1925865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077304" y="253304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4691742" y="1925865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4688112" y="253304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5" name="Group 36"/>
          <p:cNvGrpSpPr/>
          <p:nvPr/>
        </p:nvGrpSpPr>
        <p:grpSpPr>
          <a:xfrm>
            <a:off x="8534400" y="4551361"/>
            <a:ext cx="1422400" cy="1272512"/>
            <a:chOff x="3886200" y="3257550"/>
            <a:chExt cx="1066800" cy="954384"/>
          </a:xfrm>
        </p:grpSpPr>
        <p:sp>
          <p:nvSpPr>
            <p:cNvPr id="76" name="Rectangle 75"/>
            <p:cNvSpPr/>
            <p:nvPr/>
          </p:nvSpPr>
          <p:spPr>
            <a:xfrm>
              <a:off x="4114800" y="3562350"/>
              <a:ext cx="609600" cy="6096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8862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-1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4958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+1</a:t>
              </a:r>
            </a:p>
          </p:txBody>
        </p:sp>
        <p:sp>
          <p:nvSpPr>
            <p:cNvPr id="79" name="Oval 78"/>
            <p:cNvSpPr/>
            <p:nvPr/>
          </p:nvSpPr>
          <p:spPr>
            <a:xfrm>
              <a:off x="4114800" y="3562350"/>
              <a:ext cx="609600" cy="609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4378857" y="3530661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4079343" y="382716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4151016" y="402860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4383384" y="413573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4688184" y="383093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4584822" y="4033131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4164597" y="3624969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4598403" y="362949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4388225" y="382233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41910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0</a:t>
              </a:r>
            </a:p>
          </p:txBody>
        </p:sp>
      </p:grpSp>
      <p:sp>
        <p:nvSpPr>
          <p:cNvPr id="90" name="TextBox 89"/>
          <p:cNvSpPr txBox="1"/>
          <p:nvPr/>
        </p:nvSpPr>
        <p:spPr>
          <a:xfrm>
            <a:off x="5283200" y="4144962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Full </a:t>
            </a:r>
            <a:r>
              <a:rPr lang="en-US" sz="1600" dirty="0" err="1"/>
              <a:t>Factoral</a:t>
            </a:r>
            <a:endParaRPr lang="en-US" sz="1600" dirty="0"/>
          </a:p>
        </p:txBody>
      </p:sp>
      <p:sp>
        <p:nvSpPr>
          <p:cNvPr id="91" name="TextBox 90"/>
          <p:cNvSpPr txBox="1"/>
          <p:nvPr/>
        </p:nvSpPr>
        <p:spPr>
          <a:xfrm>
            <a:off x="7721600" y="4144962"/>
            <a:ext cx="31496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Central Composite (Inscribed)</a:t>
            </a:r>
          </a:p>
        </p:txBody>
      </p:sp>
      <p:sp>
        <p:nvSpPr>
          <p:cNvPr id="92" name="Title 1"/>
          <p:cNvSpPr txBox="1">
            <a:spLocks/>
          </p:cNvSpPr>
          <p:nvPr/>
        </p:nvSpPr>
        <p:spPr>
          <a:xfrm>
            <a:off x="609600" y="279401"/>
            <a:ext cx="10972800" cy="817561"/>
          </a:xfrm>
          <a:prstGeom prst="rect">
            <a:avLst/>
          </a:prstGeom>
        </p:spPr>
        <p:txBody>
          <a:bodyPr vert="horz" lIns="121920" tIns="60960" rIns="121920" bIns="60960" rtlCol="0" anchor="ctr">
            <a:normAutofit/>
          </a:bodyPr>
          <a:lstStyle/>
          <a:p>
            <a:pPr algn="ctr" defTabSz="1219170" fontAlgn="auto">
              <a:spcAft>
                <a:spcPts val="0"/>
              </a:spcAft>
              <a:defRPr/>
            </a:pPr>
            <a:r>
              <a:rPr lang="en-US" sz="3733" b="1" dirty="0">
                <a:latin typeface="Century Gothic" pitchFamily="34" charset="0"/>
                <a:ea typeface="+mj-ea"/>
                <a:cs typeface="+mj-cs"/>
              </a:rPr>
              <a:t>Design setup – Generic illustration</a:t>
            </a:r>
          </a:p>
        </p:txBody>
      </p:sp>
      <p:sp>
        <p:nvSpPr>
          <p:cNvPr id="94" name="Rectangle 93"/>
          <p:cNvSpPr/>
          <p:nvPr/>
        </p:nvSpPr>
        <p:spPr>
          <a:xfrm>
            <a:off x="304800" y="1193800"/>
            <a:ext cx="11582400" cy="5384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cxnSp>
        <p:nvCxnSpPr>
          <p:cNvPr id="95" name="Straight Connector 94"/>
          <p:cNvCxnSpPr/>
          <p:nvPr/>
        </p:nvCxnSpPr>
        <p:spPr>
          <a:xfrm rot="16200000">
            <a:off x="9271000" y="4927600"/>
            <a:ext cx="2512" cy="866112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9245600" y="4953000"/>
            <a:ext cx="2512" cy="866112"/>
          </a:xfrm>
          <a:prstGeom prst="line">
            <a:avLst/>
          </a:prstGeom>
          <a:noFill/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7" name="TextBox 96"/>
          <p:cNvSpPr txBox="1"/>
          <p:nvPr/>
        </p:nvSpPr>
        <p:spPr>
          <a:xfrm>
            <a:off x="812800" y="1295401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Table of factors &amp; Levels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Note the model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factors – choose design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Centerpoints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: check curvature or stability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Add replication (test variance &amp; homogeneity)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up standard table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Randomize (as possible)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98" name="Table 97"/>
          <p:cNvGraphicFramePr>
            <a:graphicFrameLocks noGrp="1"/>
          </p:cNvGraphicFramePr>
          <p:nvPr/>
        </p:nvGraphicFramePr>
        <p:xfrm>
          <a:off x="5791200" y="1803400"/>
          <a:ext cx="4165600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9600">
                <a:tc>
                  <a:txBody>
                    <a:bodyPr/>
                    <a:lstStyle/>
                    <a:p>
                      <a:r>
                        <a:rPr lang="en-US" sz="1600" dirty="0"/>
                        <a:t>Factors: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Variable1</a:t>
                      </a:r>
                    </a:p>
                    <a:p>
                      <a:pPr algn="ctr"/>
                      <a:r>
                        <a:rPr lang="en-US" sz="1600" dirty="0"/>
                        <a:t>(X</a:t>
                      </a:r>
                      <a:r>
                        <a:rPr lang="en-US" sz="1600" baseline="-25000" dirty="0"/>
                        <a:t>1</a:t>
                      </a:r>
                      <a:r>
                        <a:rPr lang="en-US" sz="1600" baseline="0" dirty="0"/>
                        <a:t>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/>
                        <a:t>Variable2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(X</a:t>
                      </a:r>
                      <a:r>
                        <a:rPr lang="en-US" sz="1600" baseline="-25000" dirty="0"/>
                        <a:t>2</a:t>
                      </a:r>
                      <a:r>
                        <a:rPr lang="en-US" sz="1600" baseline="0" dirty="0"/>
                        <a:t>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Variable3</a:t>
                      </a:r>
                      <a:r>
                        <a:rPr lang="en-US" sz="1600" dirty="0"/>
                        <a:t> (X</a:t>
                      </a:r>
                      <a:r>
                        <a:rPr lang="en-US" sz="1600" baseline="-25000" dirty="0"/>
                        <a:t>3</a:t>
                      </a:r>
                      <a:r>
                        <a:rPr lang="en-US" sz="1600" baseline="0" dirty="0"/>
                        <a:t>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600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6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Levels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  <a:p>
                      <a:pPr algn="ctr"/>
                      <a:r>
                        <a:rPr lang="en-US" sz="1600" dirty="0"/>
                        <a:t>(+1)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  <a:p>
                      <a:pPr algn="ctr"/>
                      <a:r>
                        <a:rPr lang="en-US" sz="1600" dirty="0"/>
                        <a:t>(+1)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High</a:t>
                      </a:r>
                    </a:p>
                    <a:p>
                      <a:pPr algn="ctr"/>
                      <a:r>
                        <a:rPr lang="en-US" sz="1600" dirty="0"/>
                        <a:t>(+1)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60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  <a:p>
                      <a:pPr algn="ctr"/>
                      <a:r>
                        <a:rPr lang="en-US" sz="1600" dirty="0"/>
                        <a:t>(-1)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  <a:p>
                      <a:pPr algn="ctr"/>
                      <a:r>
                        <a:rPr lang="en-US" sz="1600" dirty="0"/>
                        <a:t>(-1)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Low</a:t>
                      </a:r>
                    </a:p>
                    <a:p>
                      <a:pPr algn="ctr"/>
                      <a:r>
                        <a:rPr lang="en-US" sz="1600" dirty="0"/>
                        <a:t>(-1)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99" name="Group 35"/>
          <p:cNvGrpSpPr/>
          <p:nvPr/>
        </p:nvGrpSpPr>
        <p:grpSpPr>
          <a:xfrm>
            <a:off x="5181600" y="4546600"/>
            <a:ext cx="1422400" cy="1269195"/>
            <a:chOff x="3886200" y="1657350"/>
            <a:chExt cx="1066800" cy="951896"/>
          </a:xfrm>
        </p:grpSpPr>
        <p:sp>
          <p:nvSpPr>
            <p:cNvPr id="100" name="Rectangle 99"/>
            <p:cNvSpPr/>
            <p:nvPr/>
          </p:nvSpPr>
          <p:spPr>
            <a:xfrm>
              <a:off x="4114800" y="1962150"/>
              <a:ext cx="609600" cy="6096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TextBox 100"/>
            <p:cNvSpPr txBox="1"/>
            <p:nvPr/>
          </p:nvSpPr>
          <p:spPr>
            <a:xfrm>
              <a:off x="3886200" y="16573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-1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4495800" y="16573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+1</a:t>
              </a:r>
            </a:p>
          </p:txBody>
        </p:sp>
        <p:sp>
          <p:nvSpPr>
            <p:cNvPr id="103" name="Oval 102"/>
            <p:cNvSpPr/>
            <p:nvPr/>
          </p:nvSpPr>
          <p:spPr>
            <a:xfrm>
              <a:off x="4080934" y="1925865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4077304" y="253304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4691742" y="1925865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4688112" y="253304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7" name="Group 36"/>
          <p:cNvGrpSpPr/>
          <p:nvPr/>
        </p:nvGrpSpPr>
        <p:grpSpPr>
          <a:xfrm>
            <a:off x="8534400" y="4546600"/>
            <a:ext cx="1422400" cy="1272512"/>
            <a:chOff x="3886200" y="3257550"/>
            <a:chExt cx="1066800" cy="954384"/>
          </a:xfrm>
        </p:grpSpPr>
        <p:sp>
          <p:nvSpPr>
            <p:cNvPr id="108" name="Rectangle 107"/>
            <p:cNvSpPr/>
            <p:nvPr/>
          </p:nvSpPr>
          <p:spPr>
            <a:xfrm>
              <a:off x="4114800" y="3562350"/>
              <a:ext cx="609600" cy="6096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38862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-1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44958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+1</a:t>
              </a:r>
            </a:p>
          </p:txBody>
        </p:sp>
        <p:sp>
          <p:nvSpPr>
            <p:cNvPr id="111" name="Oval 110"/>
            <p:cNvSpPr/>
            <p:nvPr/>
          </p:nvSpPr>
          <p:spPr>
            <a:xfrm>
              <a:off x="4114800" y="3562350"/>
              <a:ext cx="609600" cy="609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/>
            <p:cNvSpPr/>
            <p:nvPr/>
          </p:nvSpPr>
          <p:spPr>
            <a:xfrm>
              <a:off x="4378857" y="3530661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Oval 112"/>
            <p:cNvSpPr/>
            <p:nvPr/>
          </p:nvSpPr>
          <p:spPr>
            <a:xfrm>
              <a:off x="4079343" y="382716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Oval 113"/>
            <p:cNvSpPr/>
            <p:nvPr/>
          </p:nvSpPr>
          <p:spPr>
            <a:xfrm>
              <a:off x="4151016" y="402860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Oval 114"/>
            <p:cNvSpPr/>
            <p:nvPr/>
          </p:nvSpPr>
          <p:spPr>
            <a:xfrm>
              <a:off x="4383384" y="413573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15"/>
            <p:cNvSpPr/>
            <p:nvPr/>
          </p:nvSpPr>
          <p:spPr>
            <a:xfrm>
              <a:off x="4688184" y="383093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16"/>
            <p:cNvSpPr/>
            <p:nvPr/>
          </p:nvSpPr>
          <p:spPr>
            <a:xfrm>
              <a:off x="4584822" y="4033131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4164597" y="3624969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18"/>
            <p:cNvSpPr/>
            <p:nvPr/>
          </p:nvSpPr>
          <p:spPr>
            <a:xfrm>
              <a:off x="4598403" y="362949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19"/>
            <p:cNvSpPr/>
            <p:nvPr/>
          </p:nvSpPr>
          <p:spPr>
            <a:xfrm>
              <a:off x="4388225" y="382233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1910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0</a:t>
              </a:r>
            </a:p>
          </p:txBody>
        </p:sp>
      </p:grpSp>
      <p:sp>
        <p:nvSpPr>
          <p:cNvPr id="122" name="TextBox 121"/>
          <p:cNvSpPr txBox="1"/>
          <p:nvPr/>
        </p:nvSpPr>
        <p:spPr>
          <a:xfrm>
            <a:off x="5283200" y="4140201"/>
            <a:ext cx="1422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Full </a:t>
            </a:r>
            <a:r>
              <a:rPr lang="en-US" sz="1600" dirty="0" err="1"/>
              <a:t>Factoral</a:t>
            </a:r>
            <a:endParaRPr lang="en-US" sz="1600" dirty="0"/>
          </a:p>
        </p:txBody>
      </p:sp>
      <p:sp>
        <p:nvSpPr>
          <p:cNvPr id="123" name="TextBox 122"/>
          <p:cNvSpPr txBox="1"/>
          <p:nvPr/>
        </p:nvSpPr>
        <p:spPr>
          <a:xfrm>
            <a:off x="7721600" y="4140201"/>
            <a:ext cx="31496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Central Composite (Inscribed)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5755340" y="6004860"/>
            <a:ext cx="53848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Replicate </a:t>
            </a:r>
            <a:r>
              <a:rPr lang="en-US" sz="1867" dirty="0" err="1"/>
              <a:t>centerpoints</a:t>
            </a:r>
            <a:r>
              <a:rPr lang="en-US" sz="1867" dirty="0"/>
              <a:t> 6 times </a:t>
            </a:r>
          </a:p>
        </p:txBody>
      </p:sp>
      <p:sp>
        <p:nvSpPr>
          <p:cNvPr id="125" name="Right Arrow 124"/>
          <p:cNvSpPr/>
          <p:nvPr/>
        </p:nvSpPr>
        <p:spPr>
          <a:xfrm>
            <a:off x="5283200" y="6070600"/>
            <a:ext cx="508000" cy="30480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304800" y="1092200"/>
            <a:ext cx="11582400" cy="548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/>
          <p:cNvSpPr txBox="1"/>
          <p:nvPr/>
        </p:nvSpPr>
        <p:spPr>
          <a:xfrm>
            <a:off x="812800" y="1295401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Table of factors &amp; Levels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Note the model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factors – choose design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Centerpoints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: check curvature or stability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 replication (test variance &amp; homogeneity)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Set up standard table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Randomize (as possible)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130" name="Table 129"/>
          <p:cNvGraphicFramePr>
            <a:graphicFrameLocks noGrp="1"/>
          </p:cNvGraphicFramePr>
          <p:nvPr/>
        </p:nvGraphicFramePr>
        <p:xfrm>
          <a:off x="6197600" y="1498601"/>
          <a:ext cx="2946400" cy="45593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Run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en-US" sz="1500" b="1" i="1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5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en-US" sz="1500" b="1" i="1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5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en-US" sz="1500" b="1" i="1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US" sz="15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-0.58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-0.58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-0.58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-0.58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+0.58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-1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+1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1" name="Right Brace 130"/>
          <p:cNvSpPr/>
          <p:nvPr/>
        </p:nvSpPr>
        <p:spPr>
          <a:xfrm>
            <a:off x="9233647" y="4785660"/>
            <a:ext cx="406400" cy="12192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TextBox 131"/>
          <p:cNvSpPr txBox="1"/>
          <p:nvPr/>
        </p:nvSpPr>
        <p:spPr>
          <a:xfrm>
            <a:off x="9652000" y="4953000"/>
            <a:ext cx="1727200" cy="9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 err="1"/>
              <a:t>Centerpoints</a:t>
            </a:r>
            <a:r>
              <a:rPr lang="en-US" sz="1867" dirty="0"/>
              <a:t> repeated 6 times</a:t>
            </a:r>
          </a:p>
        </p:txBody>
      </p:sp>
      <p:grpSp>
        <p:nvGrpSpPr>
          <p:cNvPr id="133" name="Group 36"/>
          <p:cNvGrpSpPr/>
          <p:nvPr/>
        </p:nvGrpSpPr>
        <p:grpSpPr>
          <a:xfrm>
            <a:off x="9956800" y="2413000"/>
            <a:ext cx="1422400" cy="1272512"/>
            <a:chOff x="3886200" y="3257550"/>
            <a:chExt cx="1066800" cy="954384"/>
          </a:xfrm>
        </p:grpSpPr>
        <p:sp>
          <p:nvSpPr>
            <p:cNvPr id="134" name="Rectangle 133"/>
            <p:cNvSpPr/>
            <p:nvPr/>
          </p:nvSpPr>
          <p:spPr>
            <a:xfrm>
              <a:off x="4114800" y="3562350"/>
              <a:ext cx="609600" cy="609600"/>
            </a:xfrm>
            <a:prstGeom prst="rect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TextBox 134"/>
            <p:cNvSpPr txBox="1"/>
            <p:nvPr/>
          </p:nvSpPr>
          <p:spPr>
            <a:xfrm>
              <a:off x="38862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-1</a:t>
              </a:r>
            </a:p>
          </p:txBody>
        </p:sp>
        <p:sp>
          <p:nvSpPr>
            <p:cNvPr id="136" name="TextBox 135"/>
            <p:cNvSpPr txBox="1"/>
            <p:nvPr/>
          </p:nvSpPr>
          <p:spPr>
            <a:xfrm>
              <a:off x="44958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+1</a:t>
              </a:r>
            </a:p>
          </p:txBody>
        </p:sp>
        <p:sp>
          <p:nvSpPr>
            <p:cNvPr id="137" name="Oval 136"/>
            <p:cNvSpPr/>
            <p:nvPr/>
          </p:nvSpPr>
          <p:spPr>
            <a:xfrm>
              <a:off x="4114800" y="3562350"/>
              <a:ext cx="609600" cy="609600"/>
            </a:xfrm>
            <a:prstGeom prst="ellipse">
              <a:avLst/>
            </a:prstGeom>
            <a:noFill/>
            <a:ln w="31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/>
            <p:cNvSpPr/>
            <p:nvPr/>
          </p:nvSpPr>
          <p:spPr>
            <a:xfrm>
              <a:off x="4378857" y="3530661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38"/>
            <p:cNvSpPr/>
            <p:nvPr/>
          </p:nvSpPr>
          <p:spPr>
            <a:xfrm>
              <a:off x="4079343" y="382716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39"/>
            <p:cNvSpPr/>
            <p:nvPr/>
          </p:nvSpPr>
          <p:spPr>
            <a:xfrm>
              <a:off x="4151016" y="402860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/>
          </p:nvSpPr>
          <p:spPr>
            <a:xfrm>
              <a:off x="4383384" y="413573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41"/>
            <p:cNvSpPr/>
            <p:nvPr/>
          </p:nvSpPr>
          <p:spPr>
            <a:xfrm>
              <a:off x="4688184" y="3830934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42"/>
            <p:cNvSpPr/>
            <p:nvPr/>
          </p:nvSpPr>
          <p:spPr>
            <a:xfrm>
              <a:off x="4584822" y="4033131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43"/>
            <p:cNvSpPr/>
            <p:nvPr/>
          </p:nvSpPr>
          <p:spPr>
            <a:xfrm>
              <a:off x="4164597" y="3624969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44"/>
            <p:cNvSpPr/>
            <p:nvPr/>
          </p:nvSpPr>
          <p:spPr>
            <a:xfrm>
              <a:off x="4598403" y="3629496"/>
              <a:ext cx="76200" cy="7620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/>
            <p:cNvSpPr/>
            <p:nvPr/>
          </p:nvSpPr>
          <p:spPr>
            <a:xfrm>
              <a:off x="4388225" y="3822330"/>
              <a:ext cx="76200" cy="7620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4191000" y="3257550"/>
              <a:ext cx="457200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0</a:t>
              </a:r>
            </a:p>
          </p:txBody>
        </p:sp>
      </p:grpSp>
      <p:sp>
        <p:nvSpPr>
          <p:cNvPr id="148" name="Right Brace 147"/>
          <p:cNvSpPr/>
          <p:nvPr/>
        </p:nvSpPr>
        <p:spPr>
          <a:xfrm>
            <a:off x="9245600" y="3530600"/>
            <a:ext cx="406400" cy="1219200"/>
          </a:xfrm>
          <a:prstGeom prst="rightBrac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Brace 148"/>
          <p:cNvSpPr/>
          <p:nvPr/>
        </p:nvSpPr>
        <p:spPr>
          <a:xfrm>
            <a:off x="9257554" y="1701801"/>
            <a:ext cx="292847" cy="1792940"/>
          </a:xfrm>
          <a:prstGeom prst="righ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0" name="Straight Connector 149"/>
          <p:cNvCxnSpPr>
            <a:stCxn id="144" idx="1"/>
            <a:endCxn id="149" idx="1"/>
          </p:cNvCxnSpPr>
          <p:nvPr/>
        </p:nvCxnSpPr>
        <p:spPr>
          <a:xfrm flipH="1" flipV="1">
            <a:off x="9550400" y="2598271"/>
            <a:ext cx="792475" cy="3195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/>
          <p:cNvCxnSpPr>
            <a:stCxn id="141" idx="3"/>
            <a:endCxn id="148" idx="1"/>
          </p:cNvCxnSpPr>
          <p:nvPr/>
        </p:nvCxnSpPr>
        <p:spPr>
          <a:xfrm flipH="1">
            <a:off x="9652001" y="3670634"/>
            <a:ext cx="982591" cy="46956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Rectangle 153"/>
          <p:cNvSpPr/>
          <p:nvPr/>
        </p:nvSpPr>
        <p:spPr>
          <a:xfrm>
            <a:off x="304800" y="1092200"/>
            <a:ext cx="11582400" cy="5486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TextBox 154"/>
          <p:cNvSpPr txBox="1"/>
          <p:nvPr/>
        </p:nvSpPr>
        <p:spPr>
          <a:xfrm>
            <a:off x="812800" y="1295401"/>
            <a:ext cx="4267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Table of factors &amp; Levels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Note the model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factors – choose design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Centerpoints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: check curvature or stability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Add replication (test variance &amp; homogeneity)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Set up standard table</a:t>
            </a:r>
          </a:p>
          <a:p>
            <a:pPr marL="457189" indent="-457189">
              <a:buFont typeface="+mj-lt"/>
              <a:buAutoNum type="arabicPeriod"/>
            </a:pPr>
            <a:r>
              <a:rPr lang="en-US" dirty="0"/>
              <a:t>Randomize (as possible)</a:t>
            </a:r>
          </a:p>
          <a:p>
            <a:pPr>
              <a:buFont typeface="Arial" pitchFamily="34" charset="0"/>
              <a:buChar char="•"/>
            </a:pPr>
            <a:endParaRPr lang="en-US" dirty="0"/>
          </a:p>
        </p:txBody>
      </p:sp>
      <p:graphicFrame>
        <p:nvGraphicFramePr>
          <p:cNvPr id="156" name="Table 155"/>
          <p:cNvGraphicFramePr>
            <a:graphicFrameLocks noGrp="1"/>
          </p:cNvGraphicFramePr>
          <p:nvPr/>
        </p:nvGraphicFramePr>
        <p:xfrm>
          <a:off x="6197600" y="1498601"/>
          <a:ext cx="2946400" cy="45593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81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7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Run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en-US" sz="1500" b="1" i="1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lang="en-US" sz="15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en-US" sz="1500" b="1" i="1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lang="en-US" sz="15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500" b="1" i="1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X</a:t>
                      </a:r>
                      <a:r>
                        <a:rPr lang="en-US" sz="1500" b="1" i="1" u="none" strike="noStrike" baseline="-25000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lang="en-US" sz="1500" b="1" i="1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-0.58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0.58</a:t>
                      </a:r>
                    </a:p>
                  </a:txBody>
                  <a:tcPr marL="12700" marR="12700" marT="127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-1</a:t>
                      </a:r>
                    </a:p>
                  </a:txBody>
                  <a:tcPr marL="12700" marR="12700" marT="1270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/>
                        <a:t>0</a:t>
                      </a:r>
                      <a:endParaRPr lang="en-US" sz="1300" b="0" i="0" u="none" strike="noStrike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u="none" strike="noStrike" dirty="0"/>
                        <a:t>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12700" marR="12700" marT="12700" marB="0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57" name="TextBox 156"/>
          <p:cNvSpPr txBox="1"/>
          <p:nvPr/>
        </p:nvSpPr>
        <p:spPr>
          <a:xfrm>
            <a:off x="10058400" y="3124201"/>
            <a:ext cx="1727200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Distribute </a:t>
            </a:r>
            <a:r>
              <a:rPr lang="en-US" sz="1867" dirty="0" err="1"/>
              <a:t>centerpoints</a:t>
            </a:r>
            <a:r>
              <a:rPr lang="en-US" sz="1867" dirty="0"/>
              <a:t> to check for stability</a:t>
            </a:r>
          </a:p>
        </p:txBody>
      </p:sp>
      <p:cxnSp>
        <p:nvCxnSpPr>
          <p:cNvPr id="158" name="Straight Arrow Connector 157"/>
          <p:cNvCxnSpPr>
            <a:stCxn id="157" idx="1"/>
          </p:cNvCxnSpPr>
          <p:nvPr/>
        </p:nvCxnSpPr>
        <p:spPr>
          <a:xfrm flipH="1" flipV="1">
            <a:off x="9144000" y="1905002"/>
            <a:ext cx="914400" cy="184001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158"/>
          <p:cNvCxnSpPr>
            <a:stCxn id="157" idx="1"/>
          </p:cNvCxnSpPr>
          <p:nvPr/>
        </p:nvCxnSpPr>
        <p:spPr>
          <a:xfrm flipH="1">
            <a:off x="9144000" y="3745012"/>
            <a:ext cx="914400" cy="903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/>
          <p:cNvCxnSpPr>
            <a:stCxn id="157" idx="1"/>
          </p:cNvCxnSpPr>
          <p:nvPr/>
        </p:nvCxnSpPr>
        <p:spPr>
          <a:xfrm flipH="1">
            <a:off x="9144000" y="3745012"/>
            <a:ext cx="914400" cy="212238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21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8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9" grpId="0" animBg="1"/>
      <p:bldP spid="30" grpId="0"/>
      <p:bldP spid="32" grpId="0"/>
      <p:bldP spid="33" grpId="0"/>
      <p:bldP spid="35" grpId="0" animBg="1"/>
      <p:bldP spid="36" grpId="0"/>
      <p:bldP spid="59" grpId="0"/>
      <p:bldP spid="60" grpId="0"/>
      <p:bldP spid="62" grpId="0" animBg="1"/>
      <p:bldP spid="65" grpId="0"/>
      <p:bldP spid="90" grpId="0"/>
      <p:bldP spid="91" grpId="0"/>
      <p:bldP spid="94" grpId="0" animBg="1"/>
      <p:bldP spid="97" grpId="0"/>
      <p:bldP spid="122" grpId="0"/>
      <p:bldP spid="123" grpId="0"/>
      <p:bldP spid="124" grpId="0"/>
      <p:bldP spid="125" grpId="0" animBg="1"/>
      <p:bldP spid="128" grpId="0" animBg="1"/>
      <p:bldP spid="129" grpId="0"/>
      <p:bldP spid="131" grpId="0" animBg="1"/>
      <p:bldP spid="132" grpId="0"/>
      <p:bldP spid="148" grpId="0" animBg="1"/>
      <p:bldP spid="149" grpId="0" animBg="1"/>
      <p:bldP spid="154" grpId="0" animBg="1"/>
      <p:bldP spid="155" grpId="0"/>
      <p:bldP spid="15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121920" tIns="60960" rIns="121920" bIns="60960" rtlCol="0" anchor="ctr">
            <a:normAutofit/>
          </a:bodyPr>
          <a:lstStyle/>
          <a:p>
            <a:r>
              <a:rPr lang="en-US" sz="3733" b="1" dirty="0"/>
              <a:t>Example Study – in JMP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6400" y="2697480"/>
          <a:ext cx="3352800" cy="19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r>
                        <a:rPr lang="en-US" sz="1300" b="1" dirty="0"/>
                        <a:t>Parameter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Unit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Range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Code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Pressure 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Torr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0.5 - 2.0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1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Power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Watts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20 - 100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Oxygen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5</a:t>
                      </a:r>
                      <a:r>
                        <a:rPr lang="en-US" sz="1300" baseline="0" dirty="0"/>
                        <a:t> - 20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 err="1"/>
                        <a:t>Silane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</a:t>
                      </a:r>
                      <a:r>
                        <a:rPr lang="en-US" sz="1300" baseline="0" dirty="0"/>
                        <a:t> - 80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Argon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20</a:t>
                      </a:r>
                      <a:r>
                        <a:rPr lang="en-US" sz="1300" baseline="0" dirty="0"/>
                        <a:t> - 80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5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ight Brace 4"/>
          <p:cNvSpPr/>
          <p:nvPr/>
        </p:nvSpPr>
        <p:spPr>
          <a:xfrm>
            <a:off x="3836893" y="3103880"/>
            <a:ext cx="304800" cy="914400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/>
          <p:cNvSpPr/>
          <p:nvPr/>
        </p:nvSpPr>
        <p:spPr>
          <a:xfrm>
            <a:off x="3884707" y="3713480"/>
            <a:ext cx="304800" cy="914400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12800" y="1295400"/>
            <a:ext cx="2438400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/>
              <a:t>Setup two screening experiments</a:t>
            </a:r>
          </a:p>
          <a:p>
            <a:pPr algn="ctr"/>
            <a:r>
              <a:rPr lang="en-US" sz="1867" dirty="0"/>
              <a:t>3 factor, 2-level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 l="31500" t="27333" r="31000" b="40000"/>
          <a:stretch>
            <a:fillRect/>
          </a:stretch>
        </p:blipFill>
        <p:spPr bwMode="auto">
          <a:xfrm>
            <a:off x="4572000" y="1905000"/>
            <a:ext cx="3939592" cy="193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 l="63231" t="26889" r="31000" b="42000"/>
          <a:stretch>
            <a:fillRect/>
          </a:stretch>
        </p:blipFill>
        <p:spPr bwMode="auto">
          <a:xfrm>
            <a:off x="9347200" y="1930400"/>
            <a:ext cx="609600" cy="1849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 l="10000" t="17556" r="53000" b="50444"/>
          <a:stretch>
            <a:fillRect/>
          </a:stretch>
        </p:blipFill>
        <p:spPr bwMode="auto">
          <a:xfrm>
            <a:off x="4673600" y="4090773"/>
            <a:ext cx="3860800" cy="18782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4" name="Straight Connector 13"/>
          <p:cNvCxnSpPr>
            <a:stCxn id="5" idx="1"/>
            <a:endCxn id="7170" idx="1"/>
          </p:cNvCxnSpPr>
          <p:nvPr/>
        </p:nvCxnSpPr>
        <p:spPr>
          <a:xfrm flipV="1">
            <a:off x="4141693" y="2870200"/>
            <a:ext cx="430307" cy="690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1"/>
            <a:endCxn id="7172" idx="1"/>
          </p:cNvCxnSpPr>
          <p:nvPr/>
        </p:nvCxnSpPr>
        <p:spPr>
          <a:xfrm>
            <a:off x="4189507" y="4170681"/>
            <a:ext cx="484093" cy="859207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5" cstate="print"/>
          <a:srcRect l="40000" t="20000" r="55500" b="50000"/>
          <a:stretch>
            <a:fillRect/>
          </a:stretch>
        </p:blipFill>
        <p:spPr bwMode="auto">
          <a:xfrm>
            <a:off x="9448800" y="4165600"/>
            <a:ext cx="508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4978400" y="1295401"/>
            <a:ext cx="34544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Setup 8 runs, randomized order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331200" y="1092202"/>
            <a:ext cx="2235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Measured data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10464800" y="3530600"/>
            <a:ext cx="914400" cy="60960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9855200" y="2819401"/>
            <a:ext cx="22352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Analysis </a:t>
            </a:r>
          </a:p>
          <a:p>
            <a:pPr algn="ctr"/>
            <a:r>
              <a:rPr lang="en-US" sz="1867" dirty="0"/>
              <a:t>(next slide)</a:t>
            </a:r>
          </a:p>
        </p:txBody>
      </p:sp>
    </p:spTree>
    <p:extLst>
      <p:ext uri="{BB962C8B-B14F-4D97-AF65-F5344CB8AC3E}">
        <p14:creationId xmlns:p14="http://schemas.microsoft.com/office/powerpoint/2010/main" val="629712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 l="8500" t="4222" r="56500" b="13111"/>
          <a:stretch>
            <a:fillRect/>
          </a:stretch>
        </p:blipFill>
        <p:spPr bwMode="auto">
          <a:xfrm>
            <a:off x="406400" y="482601"/>
            <a:ext cx="3454400" cy="4589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 l="7000" t="55334" r="74500" b="14444"/>
          <a:stretch>
            <a:fillRect/>
          </a:stretch>
        </p:blipFill>
        <p:spPr bwMode="auto">
          <a:xfrm>
            <a:off x="406401" y="5156200"/>
            <a:ext cx="1464236" cy="1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4" name="Picture 4"/>
          <p:cNvPicPr>
            <a:picLocks noChangeAspect="1" noChangeArrowheads="1"/>
          </p:cNvPicPr>
          <p:nvPr/>
        </p:nvPicPr>
        <p:blipFill>
          <a:blip r:embed="rId4" cstate="print"/>
          <a:srcRect l="7000" t="54445" r="74500" b="14444"/>
          <a:stretch>
            <a:fillRect/>
          </a:stretch>
        </p:blipFill>
        <p:spPr bwMode="auto">
          <a:xfrm>
            <a:off x="1930400" y="5156201"/>
            <a:ext cx="1422400" cy="1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5" name="Picture 5"/>
          <p:cNvPicPr>
            <a:picLocks noChangeAspect="1" noChangeArrowheads="1"/>
          </p:cNvPicPr>
          <p:nvPr/>
        </p:nvPicPr>
        <p:blipFill>
          <a:blip r:embed="rId5" cstate="print"/>
          <a:srcRect l="7000" t="55334" r="74500" b="14444"/>
          <a:stretch>
            <a:fillRect/>
          </a:stretch>
        </p:blipFill>
        <p:spPr bwMode="auto">
          <a:xfrm>
            <a:off x="3454400" y="5130800"/>
            <a:ext cx="1524000" cy="1400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6" name="Picture 6"/>
          <p:cNvPicPr>
            <a:picLocks noChangeAspect="1" noChangeArrowheads="1"/>
          </p:cNvPicPr>
          <p:nvPr/>
        </p:nvPicPr>
        <p:blipFill>
          <a:blip r:embed="rId6" cstate="print"/>
          <a:srcRect l="11500" t="3333" r="54000" b="14534"/>
          <a:stretch>
            <a:fillRect/>
          </a:stretch>
        </p:blipFill>
        <p:spPr bwMode="auto">
          <a:xfrm>
            <a:off x="8269845" y="482600"/>
            <a:ext cx="3414156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7" name="Picture 7"/>
          <p:cNvPicPr>
            <a:picLocks noChangeAspect="1" noChangeArrowheads="1"/>
          </p:cNvPicPr>
          <p:nvPr/>
        </p:nvPicPr>
        <p:blipFill>
          <a:blip r:embed="rId7" cstate="print"/>
          <a:srcRect l="13000" t="52667" r="69000" b="14444"/>
          <a:stretch>
            <a:fillRect/>
          </a:stretch>
        </p:blipFill>
        <p:spPr bwMode="auto">
          <a:xfrm>
            <a:off x="7518401" y="5156200"/>
            <a:ext cx="1285103" cy="13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8" name="Picture 8"/>
          <p:cNvPicPr>
            <a:picLocks noChangeAspect="1" noChangeArrowheads="1"/>
          </p:cNvPicPr>
          <p:nvPr/>
        </p:nvPicPr>
        <p:blipFill>
          <a:blip r:embed="rId8" cstate="print"/>
          <a:srcRect l="13000" t="52667" r="68500" b="15333"/>
          <a:stretch>
            <a:fillRect/>
          </a:stretch>
        </p:blipFill>
        <p:spPr bwMode="auto">
          <a:xfrm>
            <a:off x="8839201" y="5156200"/>
            <a:ext cx="1416756" cy="1378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9" cstate="print"/>
          <a:srcRect l="13000" t="53556" r="68500" b="14444"/>
          <a:stretch>
            <a:fillRect/>
          </a:stretch>
        </p:blipFill>
        <p:spPr bwMode="auto">
          <a:xfrm>
            <a:off x="10261601" y="5156201"/>
            <a:ext cx="1422399" cy="13839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032000" y="2209800"/>
            <a:ext cx="1727200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/>
              <a:t>Pressure</a:t>
            </a:r>
          </a:p>
          <a:p>
            <a:r>
              <a:rPr lang="en-US" sz="1467" b="1" dirty="0"/>
              <a:t>Power</a:t>
            </a:r>
          </a:p>
          <a:p>
            <a:r>
              <a:rPr lang="en-US" sz="1467" b="1" dirty="0"/>
              <a:t>Oxygen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058400" y="2209800"/>
            <a:ext cx="1727200" cy="769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67" b="1" dirty="0"/>
              <a:t>Oxygen</a:t>
            </a:r>
          </a:p>
          <a:p>
            <a:r>
              <a:rPr lang="en-US" sz="1467" b="1" dirty="0" err="1"/>
              <a:t>Silane</a:t>
            </a:r>
            <a:endParaRPr lang="en-US" sz="1467" b="1" dirty="0"/>
          </a:p>
          <a:p>
            <a:r>
              <a:rPr lang="en-US" sz="1467" b="1" dirty="0"/>
              <a:t>Argon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73600" y="2514283"/>
            <a:ext cx="3048000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67" dirty="0"/>
              <a:t>Pressure variation and Argon flow have small effects</a:t>
            </a:r>
          </a:p>
          <a:p>
            <a:endParaRPr lang="en-US" sz="1867" dirty="0"/>
          </a:p>
          <a:p>
            <a:pPr>
              <a:buFont typeface="Arial" pitchFamily="34" charset="0"/>
              <a:buChar char="•"/>
            </a:pPr>
            <a:r>
              <a:rPr lang="en-US" sz="1867" dirty="0"/>
              <a:t>Remove and design </a:t>
            </a:r>
            <a:r>
              <a:rPr lang="en-US" sz="1867" b="1" dirty="0"/>
              <a:t>experiment for remaining  three Factors (next slide)</a:t>
            </a:r>
          </a:p>
        </p:txBody>
      </p:sp>
      <p:cxnSp>
        <p:nvCxnSpPr>
          <p:cNvPr id="15" name="Straight Connector 14"/>
          <p:cNvCxnSpPr>
            <a:endCxn id="13" idx="0"/>
          </p:cNvCxnSpPr>
          <p:nvPr/>
        </p:nvCxnSpPr>
        <p:spPr>
          <a:xfrm>
            <a:off x="2032000" y="1701800"/>
            <a:ext cx="4165600" cy="81248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endCxn id="13" idx="0"/>
          </p:cNvCxnSpPr>
          <p:nvPr/>
        </p:nvCxnSpPr>
        <p:spPr>
          <a:xfrm flipH="1">
            <a:off x="6197600" y="1803400"/>
            <a:ext cx="2336800" cy="710883"/>
          </a:xfrm>
          <a:prstGeom prst="line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Arrow 20"/>
          <p:cNvSpPr/>
          <p:nvPr/>
        </p:nvSpPr>
        <p:spPr>
          <a:xfrm>
            <a:off x="4165600" y="4038283"/>
            <a:ext cx="508000" cy="30480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368800" y="381000"/>
            <a:ext cx="325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Screening Evaluation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75200" y="1498600"/>
            <a:ext cx="28448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1867" dirty="0"/>
              <a:t>Use linear model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5383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Strategy</a:t>
            </a:r>
          </a:p>
        </p:txBody>
      </p:sp>
      <p:pic>
        <p:nvPicPr>
          <p:cNvPr id="5" name="Picture 2" descr="âcomponents of design of experimentsâçå¾çæç´¢ç»æ">
            <a:extLst>
              <a:ext uri="{FF2B5EF4-FFF2-40B4-BE49-F238E27FC236}">
                <a16:creationId xmlns:a16="http://schemas.microsoft.com/office/drawing/2014/main" id="{FB4208F2-9F02-4B02-AA54-DDEFC165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816496"/>
            <a:ext cx="4607716" cy="3762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ç¸å³å¾ç">
            <a:extLst>
              <a:ext uri="{FF2B5EF4-FFF2-40B4-BE49-F238E27FC236}">
                <a16:creationId xmlns:a16="http://schemas.microsoft.com/office/drawing/2014/main" id="{6D48E093-E00F-44C3-B33B-F97D0045E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8" t="2097" r="34768" b="70664"/>
          <a:stretch/>
        </p:blipFill>
        <p:spPr bwMode="auto">
          <a:xfrm>
            <a:off x="11088065" y="4612187"/>
            <a:ext cx="952065" cy="96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âdesign of experimentâçå¾çæç´¢ç»æ">
            <a:extLst>
              <a:ext uri="{FF2B5EF4-FFF2-40B4-BE49-F238E27FC236}">
                <a16:creationId xmlns:a16="http://schemas.microsoft.com/office/drawing/2014/main" id="{D3D0D707-78AA-4CA5-8C95-31D296BB6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3" t="38848" r="8095" b="3182"/>
          <a:stretch/>
        </p:blipFill>
        <p:spPr bwMode="auto">
          <a:xfrm>
            <a:off x="304801" y="1785513"/>
            <a:ext cx="5550950" cy="3929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066800" y="5839777"/>
            <a:ext cx="10007868" cy="408623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i="1" dirty="0"/>
              <a:t>How do we get to the optimal set of parameters (levels) in the minimum number of experiments?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5660" y="898079"/>
            <a:ext cx="3219008" cy="85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9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06400" y="2697480"/>
          <a:ext cx="3352800" cy="19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r>
                        <a:rPr lang="en-US" sz="1300" b="1" dirty="0"/>
                        <a:t>Parameter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Unit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Range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Code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Pressure 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Torr</a:t>
                      </a:r>
                      <a:endParaRPr lang="en-US" sz="1300" dirty="0"/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1.25 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1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Power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Watts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20 - 100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Oxygen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</a:t>
                      </a:r>
                      <a:r>
                        <a:rPr lang="en-US" sz="1300" baseline="0" dirty="0"/>
                        <a:t> - 20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3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 err="1"/>
                        <a:t>Silane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20</a:t>
                      </a:r>
                      <a:r>
                        <a:rPr lang="en-US" sz="1300" baseline="0" dirty="0"/>
                        <a:t> - 80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4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Argon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50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1" i="1" dirty="0"/>
                        <a:t>X</a:t>
                      </a:r>
                      <a:r>
                        <a:rPr lang="en-US" sz="1300" b="1" i="1" baseline="-25000" dirty="0"/>
                        <a:t>5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2" cstate="print"/>
          <a:srcRect l="37500" t="2444" r="22500" b="40000"/>
          <a:stretch>
            <a:fillRect/>
          </a:stretch>
        </p:blipFill>
        <p:spPr bwMode="auto">
          <a:xfrm>
            <a:off x="4368800" y="1803400"/>
            <a:ext cx="4393515" cy="355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9" name="Picture 5"/>
          <p:cNvPicPr>
            <a:picLocks noChangeAspect="1" noChangeArrowheads="1"/>
          </p:cNvPicPr>
          <p:nvPr/>
        </p:nvPicPr>
        <p:blipFill>
          <a:blip r:embed="rId3" cstate="print"/>
          <a:srcRect l="70500" t="2000" r="25500" b="42000"/>
          <a:stretch>
            <a:fillRect/>
          </a:stretch>
        </p:blipFill>
        <p:spPr bwMode="auto">
          <a:xfrm>
            <a:off x="9652001" y="1803400"/>
            <a:ext cx="438655" cy="345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812800" y="1498601"/>
            <a:ext cx="2641600" cy="1528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b="1" dirty="0"/>
              <a:t>Setup Central Composite experiment</a:t>
            </a:r>
          </a:p>
          <a:p>
            <a:pPr algn="ctr"/>
            <a:r>
              <a:rPr lang="en-US" sz="1867" dirty="0"/>
              <a:t>3 factor, 6 center points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81600" y="1193800"/>
            <a:ext cx="345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JMP randomized design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36000" y="1092201"/>
            <a:ext cx="2235200" cy="379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Measured data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0090655" y="3530600"/>
            <a:ext cx="914400" cy="609600"/>
          </a:xfrm>
          <a:prstGeom prst="rightArrow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56800" y="2819401"/>
            <a:ext cx="2235200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dirty="0"/>
              <a:t>Analysis </a:t>
            </a:r>
          </a:p>
          <a:p>
            <a:pPr algn="ctr"/>
            <a:r>
              <a:rPr lang="en-US" sz="1867" dirty="0"/>
              <a:t>(next slide)</a:t>
            </a:r>
          </a:p>
        </p:txBody>
      </p:sp>
      <p:sp>
        <p:nvSpPr>
          <p:cNvPr id="12" name="Right Brace 11"/>
          <p:cNvSpPr/>
          <p:nvPr/>
        </p:nvSpPr>
        <p:spPr>
          <a:xfrm>
            <a:off x="3860800" y="3327400"/>
            <a:ext cx="406400" cy="1016000"/>
          </a:xfrm>
          <a:prstGeom prst="rightBrac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9281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470400" y="1803400"/>
            <a:ext cx="2235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JMP identifies the conditions which give the most statistically significant target index=1.65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908800" y="1295400"/>
          <a:ext cx="2682240" cy="195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5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120">
                <a:tc>
                  <a:txBody>
                    <a:bodyPr/>
                    <a:lstStyle/>
                    <a:p>
                      <a:r>
                        <a:rPr lang="en-US" sz="1300" b="1" dirty="0"/>
                        <a:t>Parameter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Unit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b="1" dirty="0"/>
                        <a:t>Range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Pressure 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Torr</a:t>
                      </a:r>
                      <a:endParaRPr lang="en-US" sz="1300" dirty="0"/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1.25 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Power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/>
                        <a:t>Watts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60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Oxygen</a:t>
                      </a:r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9.6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 err="1"/>
                        <a:t>Silane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23.2</a:t>
                      </a:r>
                    </a:p>
                  </a:txBody>
                  <a:tcPr marL="121920" marR="121920" marT="60960" marB="6096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120">
                <a:tc>
                  <a:txBody>
                    <a:bodyPr/>
                    <a:lstStyle/>
                    <a:p>
                      <a:r>
                        <a:rPr lang="en-US" sz="1300" dirty="0"/>
                        <a:t>Argon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 err="1"/>
                        <a:t>sccm</a:t>
                      </a:r>
                      <a:endParaRPr lang="en-US" sz="1300" dirty="0"/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/>
                        <a:t>50</a:t>
                      </a:r>
                    </a:p>
                  </a:txBody>
                  <a:tcPr marL="121920" marR="121920" marT="60960" marB="6096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2" cstate="print"/>
          <a:srcRect l="7500" t="3333" r="54000" b="7778"/>
          <a:stretch>
            <a:fillRect/>
          </a:stretch>
        </p:blipFill>
        <p:spPr bwMode="auto">
          <a:xfrm>
            <a:off x="609600" y="1092200"/>
            <a:ext cx="3833368" cy="497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721600" y="4343400"/>
            <a:ext cx="1727200" cy="2103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67" dirty="0"/>
              <a:t>Test run shows close value, variation out of target.  Needs more work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0058401" y="889000"/>
          <a:ext cx="1030609" cy="5418648"/>
        </p:xfrm>
        <a:graphic>
          <a:graphicData uri="http://schemas.openxmlformats.org/drawingml/2006/table">
            <a:tbl>
              <a:tblPr/>
              <a:tblGrid>
                <a:gridCol w="4980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run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Index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1.608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1.662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1.655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1.636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1.657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1.635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1.652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21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1.609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23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1.620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25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1.632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26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1.649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29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1.627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1.630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Average: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1.638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59372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Stdev: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0.014</a:t>
                      </a:r>
                    </a:p>
                  </a:txBody>
                  <a:tcPr marL="0" marR="0" marT="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0585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DOE Improvements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7200" y="2006601"/>
            <a:ext cx="751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/>
              <a:t>Blocking 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Reduce effect of controllable variables (operators, time of day, etc.) by running sub-experiments with each blocked variable fixed</a:t>
            </a:r>
          </a:p>
          <a:p>
            <a:pPr>
              <a:buFont typeface="Arial" pitchFamily="34" charset="0"/>
              <a:buChar char="•"/>
            </a:pPr>
            <a:r>
              <a:rPr lang="en-US" dirty="0"/>
              <a:t>Fractional Designs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Designs which reduce the number of runs further while minimizing the increase in error.</a:t>
            </a:r>
          </a:p>
        </p:txBody>
      </p:sp>
    </p:spTree>
    <p:extLst>
      <p:ext uri="{BB962C8B-B14F-4D97-AF65-F5344CB8AC3E}">
        <p14:creationId xmlns:p14="http://schemas.microsoft.com/office/powerpoint/2010/main" val="1796478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0" y="60325"/>
            <a:ext cx="6096000" cy="854075"/>
          </a:xfrm>
        </p:spPr>
        <p:txBody>
          <a:bodyPr/>
          <a:lstStyle/>
          <a:p>
            <a:r>
              <a:rPr lang="en-US" dirty="0"/>
              <a:t>DOE options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99656D9-DD58-455F-B75B-68E8D07D3CE7}"/>
              </a:ext>
            </a:extLst>
          </p:cNvPr>
          <p:cNvSpPr txBox="1">
            <a:spLocks/>
          </p:cNvSpPr>
          <p:nvPr/>
        </p:nvSpPr>
        <p:spPr>
          <a:xfrm>
            <a:off x="8382000" y="2750078"/>
            <a:ext cx="3494041" cy="77149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Fractional factorial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i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1/3 fractional = 9 experiments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A6AA3C-92BC-46A8-A3BB-01F3F37B66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4" t="9100" r="60278" b="9007"/>
          <a:stretch/>
        </p:blipFill>
        <p:spPr>
          <a:xfrm>
            <a:off x="715459" y="1087160"/>
            <a:ext cx="1882857" cy="5181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54A5A1-B780-4D00-B106-47CE1A50A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67" t="23930" r="58422" b="61878"/>
          <a:stretch/>
        </p:blipFill>
        <p:spPr>
          <a:xfrm>
            <a:off x="8201747" y="855806"/>
            <a:ext cx="3990253" cy="175889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A113E0E-3279-4FAD-BB97-6723B6AB7DA9}"/>
              </a:ext>
            </a:extLst>
          </p:cNvPr>
          <p:cNvSpPr txBox="1">
            <a:spLocks/>
          </p:cNvSpPr>
          <p:nvPr/>
        </p:nvSpPr>
        <p:spPr>
          <a:xfrm>
            <a:off x="-30890" y="6592437"/>
            <a:ext cx="3300300" cy="618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R packages: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oa.design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ccd.design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F46E48-CFB4-4249-A452-FEC2AE2126EB}"/>
              </a:ext>
            </a:extLst>
          </p:cNvPr>
          <p:cNvSpPr txBox="1">
            <a:spLocks/>
          </p:cNvSpPr>
          <p:nvPr/>
        </p:nvSpPr>
        <p:spPr>
          <a:xfrm>
            <a:off x="350622" y="298267"/>
            <a:ext cx="2677896" cy="7150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Full factorial 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baseline="30000" dirty="0"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= 27 experiments</a:t>
            </a:r>
            <a:endParaRPr lang="en-US" baseline="30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20B5F32-AE6D-4DCC-9991-74A0C9410E9F}"/>
              </a:ext>
            </a:extLst>
          </p:cNvPr>
          <p:cNvSpPr txBox="1">
            <a:spLocks/>
          </p:cNvSpPr>
          <p:nvPr/>
        </p:nvSpPr>
        <p:spPr>
          <a:xfrm>
            <a:off x="4053260" y="908438"/>
            <a:ext cx="3123745" cy="6215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Central-composite design</a:t>
            </a:r>
          </a:p>
          <a:p>
            <a:pPr marL="0" indent="0" algn="ctr">
              <a:lnSpc>
                <a:spcPct val="120000"/>
              </a:lnSpc>
              <a:spcBef>
                <a:spcPts val="0"/>
              </a:spcBef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15 experiments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82E1577B-44F1-4940-902C-2970C04E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0348" y="1788662"/>
            <a:ext cx="4666975" cy="186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8037039" y="314859"/>
            <a:ext cx="3967753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Simple case of 3 factors with 3 levels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940650"/>
              </p:ext>
            </p:extLst>
          </p:nvPr>
        </p:nvGraphicFramePr>
        <p:xfrm>
          <a:off x="8757420" y="3656953"/>
          <a:ext cx="2743200" cy="3136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369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021056"/>
              </p:ext>
            </p:extLst>
          </p:nvPr>
        </p:nvGraphicFramePr>
        <p:xfrm>
          <a:off x="4075031" y="3818091"/>
          <a:ext cx="2743200" cy="2658909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238">
                <a:tc>
                  <a:txBody>
                    <a:bodyPr/>
                    <a:lstStyle/>
                    <a:p>
                      <a:r>
                        <a:rPr lang="en-US" sz="1200" dirty="0"/>
                        <a:t>Pressure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Temp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Flow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238">
                <a:tc>
                  <a:txBody>
                    <a:bodyPr/>
                    <a:lstStyle/>
                    <a:p>
                      <a:r>
                        <a:rPr lang="en-US" sz="1200" dirty="0"/>
                        <a:t>55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cs typeface="+mn-cs"/>
                        </a:rPr>
                        <a:t>320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0.2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7238">
                <a:tc>
                  <a:txBody>
                    <a:bodyPr/>
                    <a:lstStyle/>
                    <a:p>
                      <a:r>
                        <a:rPr lang="en-US" sz="1200" dirty="0"/>
                        <a:t>55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+mn-lt"/>
                          <a:cs typeface="+mn-cs"/>
                        </a:rPr>
                        <a:t>320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238">
                <a:tc>
                  <a:txBody>
                    <a:bodyPr/>
                    <a:lstStyle/>
                    <a:p>
                      <a:r>
                        <a:rPr lang="en-US" sz="1200" dirty="0"/>
                        <a:t>55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290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238">
                <a:tc>
                  <a:txBody>
                    <a:bodyPr/>
                    <a:lstStyle/>
                    <a:p>
                      <a:r>
                        <a:rPr lang="en-US" sz="1200" dirty="0"/>
                        <a:t>55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350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0.3</a:t>
                      </a:r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2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23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8243">
                <a:tc gridSpan="3">
                  <a:txBody>
                    <a:bodyPr/>
                    <a:lstStyle/>
                    <a:p>
                      <a:r>
                        <a:rPr lang="en-US" sz="12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Etc.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0148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4" grpId="0" animBg="1"/>
    </p:bldLst>
  </p:timing>
</p:sld>
</file>

<file path=ppt/theme/theme1.xml><?xml version="1.0" encoding="utf-8"?>
<a:theme xmlns:a="http://schemas.openxmlformats.org/drawingml/2006/main" name="Textured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nk backgroun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17077</TotalTime>
  <Words>6365</Words>
  <Application>Microsoft Macintosh PowerPoint</Application>
  <PresentationFormat>Widescreen</PresentationFormat>
  <Paragraphs>1552</Paragraphs>
  <Slides>82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4" baseType="lpstr">
      <vt:lpstr>Arial</vt:lpstr>
      <vt:lpstr>Arial-BoldMT-Identity-H</vt:lpstr>
      <vt:lpstr>Calibri</vt:lpstr>
      <vt:lpstr>Calibri Light</vt:lpstr>
      <vt:lpstr>Cambria Math</vt:lpstr>
      <vt:lpstr>Century Gothic</vt:lpstr>
      <vt:lpstr>Lato</vt:lpstr>
      <vt:lpstr>Symbol</vt:lpstr>
      <vt:lpstr>Wingdings</vt:lpstr>
      <vt:lpstr>Wingdings 3</vt:lpstr>
      <vt:lpstr>Textured background</vt:lpstr>
      <vt:lpstr>Blank background</vt:lpstr>
      <vt:lpstr>PowerPoint Presentation</vt:lpstr>
      <vt:lpstr>Outline</vt:lpstr>
      <vt:lpstr>Design of Experiment</vt:lpstr>
      <vt:lpstr>Design of Experiment Goals and Nomenclature</vt:lpstr>
      <vt:lpstr>Design of Experiment</vt:lpstr>
      <vt:lpstr>Simple DOE: “one factor at a time”</vt:lpstr>
      <vt:lpstr>One factor at a time Not “wrong” but inefficient</vt:lpstr>
      <vt:lpstr>DOE Strategy</vt:lpstr>
      <vt:lpstr>DOE options</vt:lpstr>
      <vt:lpstr>Outline</vt:lpstr>
      <vt:lpstr>Transparent conductors</vt:lpstr>
      <vt:lpstr>PowerPoint Presentation</vt:lpstr>
      <vt:lpstr>First round DOE</vt:lpstr>
      <vt:lpstr>PowerPoint Presentation</vt:lpstr>
      <vt:lpstr>PowerPoint Presentation</vt:lpstr>
      <vt:lpstr>1st run statistics analysis  (analysis of variance, ANOVA) </vt:lpstr>
      <vt:lpstr>Outline</vt:lpstr>
      <vt:lpstr>Regression analysis</vt:lpstr>
      <vt:lpstr>Support vector machine regression</vt:lpstr>
      <vt:lpstr>SVR kernels</vt:lpstr>
      <vt:lpstr>SVR model: details</vt:lpstr>
      <vt:lpstr>Outline</vt:lpstr>
      <vt:lpstr>Support vector machine Overfitting and underfitting</vt:lpstr>
      <vt:lpstr>How to get the right fit? Cross validation and learning curve</vt:lpstr>
      <vt:lpstr>Machine Learning Cross validation for first round of experiments</vt:lpstr>
      <vt:lpstr>1st run SVR prediction</vt:lpstr>
      <vt:lpstr>1st run contour maps</vt:lpstr>
      <vt:lpstr>PowerPoint Presentation</vt:lpstr>
      <vt:lpstr>PowerPoint Presentation</vt:lpstr>
      <vt:lpstr>PowerPoint Presentation</vt:lpstr>
      <vt:lpstr>PowerPoint Presentation</vt:lpstr>
      <vt:lpstr>Outline</vt:lpstr>
      <vt:lpstr>DOE and ML for OPVs</vt:lpstr>
      <vt:lpstr>Key Concepts</vt:lpstr>
      <vt:lpstr>Outline</vt:lpstr>
      <vt:lpstr>Additional Reading</vt:lpstr>
      <vt:lpstr>PowerPoint Presentation</vt:lpstr>
      <vt:lpstr>Software resources – open source</vt:lpstr>
      <vt:lpstr>Commercial Software</vt:lpstr>
      <vt:lpstr>Commercial Software</vt:lpstr>
      <vt:lpstr>PowerPoint Presentation</vt:lpstr>
      <vt:lpstr>PowerPoint Presentation</vt:lpstr>
      <vt:lpstr>DOE terminology</vt:lpstr>
      <vt:lpstr>DOE Methodology</vt:lpstr>
      <vt:lpstr>DOE Methodology</vt:lpstr>
      <vt:lpstr>DOE Methodology</vt:lpstr>
      <vt:lpstr>DOE Guidelines</vt:lpstr>
      <vt:lpstr>Choice of parameters</vt:lpstr>
      <vt:lpstr>PowerPoint Presentation</vt:lpstr>
      <vt:lpstr>Machine learning types</vt:lpstr>
      <vt:lpstr>Machine learning algorithms</vt:lpstr>
      <vt:lpstr>DOE Methodology</vt:lpstr>
      <vt:lpstr>DOE Methodology Fractional factorial design</vt:lpstr>
      <vt:lpstr>Support vector machine Kernels and their parameters</vt:lpstr>
      <vt:lpstr>FoM comparison for p-TCMs</vt:lpstr>
      <vt:lpstr>Software resources</vt:lpstr>
      <vt:lpstr>Outline</vt:lpstr>
      <vt:lpstr>PowerPoint Presentation</vt:lpstr>
      <vt:lpstr>Errors follow a probability distribution</vt:lpstr>
      <vt:lpstr>PowerPoint Presentation</vt:lpstr>
      <vt:lpstr>PowerPoint Presentation</vt:lpstr>
      <vt:lpstr>PowerPoint Presentation</vt:lpstr>
      <vt:lpstr>Example: CMOS sensor development</vt:lpstr>
      <vt:lpstr>CMOS sensor development</vt:lpstr>
      <vt:lpstr>PowerPoint Presentation</vt:lpstr>
      <vt:lpstr>Compare Means</vt:lpstr>
      <vt:lpstr>Real-world situation</vt:lpstr>
      <vt:lpstr>Student’s t-distribution</vt:lpstr>
      <vt:lpstr>t-test (using JMP software)</vt:lpstr>
      <vt:lpstr>Analysis of Variances (ANOVA)</vt:lpstr>
      <vt:lpstr>ANOVA JMP example</vt:lpstr>
      <vt:lpstr>Design of Experiment (DOE)</vt:lpstr>
      <vt:lpstr>Example Study</vt:lpstr>
      <vt:lpstr>DOE: Underlying assumptions</vt:lpstr>
      <vt:lpstr>Guide and Choice of Design</vt:lpstr>
      <vt:lpstr>Design Basics Example: 3 factor, 2-level design (for screening)</vt:lpstr>
      <vt:lpstr>PowerPoint Presentation</vt:lpstr>
      <vt:lpstr>Example Study – in JMP</vt:lpstr>
      <vt:lpstr>PowerPoint Presentation</vt:lpstr>
      <vt:lpstr>PowerPoint Presentation</vt:lpstr>
      <vt:lpstr>PowerPoint Presentation</vt:lpstr>
      <vt:lpstr>Common DOE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JWAger</dc:creator>
  <cp:lastModifiedBy>JWA</cp:lastModifiedBy>
  <cp:revision>395</cp:revision>
  <cp:lastPrinted>1601-01-01T00:00:00Z</cp:lastPrinted>
  <dcterms:created xsi:type="dcterms:W3CDTF">2013-02-21T19:10:48Z</dcterms:created>
  <dcterms:modified xsi:type="dcterms:W3CDTF">2019-10-13T01:37:28Z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